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6" r:id="rId4"/>
    <p:sldId id="288" r:id="rId5"/>
    <p:sldId id="287" r:id="rId6"/>
    <p:sldId id="291" r:id="rId7"/>
    <p:sldId id="294" r:id="rId8"/>
    <p:sldId id="295" r:id="rId9"/>
    <p:sldId id="289" r:id="rId10"/>
    <p:sldId id="296" r:id="rId11"/>
    <p:sldId id="285" r:id="rId12"/>
    <p:sldId id="28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8E"/>
    <a:srgbClr val="244084"/>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napToGrid="0">
      <p:cViewPr varScale="1">
        <p:scale>
          <a:sx n="105" d="100"/>
          <a:sy n="105" d="100"/>
        </p:scale>
        <p:origin x="-128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E368C0-8C91-4F62-A588-4422A1998AAB}"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380356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368C0-8C91-4F62-A588-4422A1998AAB}"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40116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368C0-8C91-4F62-A588-4422A1998AAB}"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90813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368C0-8C91-4F62-A588-4422A1998AAB}"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382107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368C0-8C91-4F62-A588-4422A1998AAB}"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45011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368C0-8C91-4F62-A588-4422A1998AAB}"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8919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368C0-8C91-4F62-A588-4422A1998AAB}" type="datetimeFigureOut">
              <a:rPr lang="en-US" smtClean="0"/>
              <a:t>10/6/19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16773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368C0-8C91-4F62-A588-4422A1998AAB}" type="datetimeFigureOut">
              <a:rPr lang="en-US" smtClean="0"/>
              <a:t>10/6/19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162675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368C0-8C91-4F62-A588-4422A1998AAB}" type="datetimeFigureOut">
              <a:rPr lang="en-US" smtClean="0"/>
              <a:t>10/6/19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66553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368C0-8C91-4F62-A588-4422A1998AAB}"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75551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368C0-8C91-4F62-A588-4422A1998AAB}"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D8175-EFB1-478B-8703-3DCEF27FEBB8}" type="slidenum">
              <a:rPr lang="en-US" smtClean="0"/>
              <a:t>‹#›</a:t>
            </a:fld>
            <a:endParaRPr lang="en-US"/>
          </a:p>
        </p:txBody>
      </p:sp>
    </p:spTree>
    <p:extLst>
      <p:ext uri="{BB962C8B-B14F-4D97-AF65-F5344CB8AC3E}">
        <p14:creationId xmlns:p14="http://schemas.microsoft.com/office/powerpoint/2010/main" val="1035964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368C0-8C91-4F62-A588-4422A1998AAB}" type="datetimeFigureOut">
              <a:rPr lang="en-US" smtClean="0"/>
              <a:t>10/6/19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D8175-EFB1-478B-8703-3DCEF27FEBB8}" type="slidenum">
              <a:rPr lang="en-US" smtClean="0"/>
              <a:t>‹#›</a:t>
            </a:fld>
            <a:endParaRPr lang="en-US"/>
          </a:p>
        </p:txBody>
      </p:sp>
    </p:spTree>
    <p:extLst>
      <p:ext uri="{BB962C8B-B14F-4D97-AF65-F5344CB8AC3E}">
        <p14:creationId xmlns:p14="http://schemas.microsoft.com/office/powerpoint/2010/main" val="1764210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mailto:ege.yildirim@icomo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00A4598-890F-465F-8D23-748C6AE11B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938CB828-B2F2-42CB-9287-F0E9EECDD8DD}"/>
              </a:ext>
            </a:extLst>
          </p:cNvPr>
          <p:cNvSpPr>
            <a:spLocks noGrp="1"/>
          </p:cNvSpPr>
          <p:nvPr>
            <p:ph type="ctrTitle"/>
          </p:nvPr>
        </p:nvSpPr>
        <p:spPr>
          <a:xfrm>
            <a:off x="0" y="0"/>
            <a:ext cx="9144000" cy="868218"/>
          </a:xfrm>
          <a:solidFill>
            <a:srgbClr val="0070C0">
              <a:alpha val="39000"/>
            </a:srgbClr>
          </a:solidFill>
        </p:spPr>
        <p:txBody>
          <a:bodyPr>
            <a:normAutofit fontScale="90000"/>
          </a:bodyPr>
          <a:lstStyle/>
          <a:p>
            <a:r>
              <a:rPr lang="en-US" sz="2800" spc="200" dirty="0">
                <a:solidFill>
                  <a:schemeClr val="bg1"/>
                </a:solidFill>
                <a:ea typeface="Arial" panose="020B0604020202020204" pitchFamily="34" charset="0"/>
                <a:cs typeface="Arial" panose="020B0604020202020204" pitchFamily="34" charset="0"/>
              </a:rPr>
              <a:t>RURAL HERITAGE- LANDSCAPES AND BEYOND</a:t>
            </a:r>
            <a:br>
              <a:rPr lang="en-US" sz="2800" spc="200" dirty="0">
                <a:solidFill>
                  <a:schemeClr val="bg1"/>
                </a:solidFill>
                <a:ea typeface="Arial" panose="020B0604020202020204" pitchFamily="34" charset="0"/>
                <a:cs typeface="Arial" panose="020B0604020202020204" pitchFamily="34" charset="0"/>
              </a:rPr>
            </a:br>
            <a:r>
              <a:rPr lang="fr-FR" sz="2800" spc="200" dirty="0">
                <a:solidFill>
                  <a:srgbClr val="FFE699"/>
                </a:solidFill>
                <a:ea typeface="Arial" panose="020B0604020202020204" pitchFamily="34" charset="0"/>
                <a:cs typeface="Arial" panose="020B0604020202020204" pitchFamily="34" charset="0"/>
              </a:rPr>
              <a:t>PATRIMOINE RURAL - PAYSAGES ET AU-DELÀ</a:t>
            </a:r>
            <a:endParaRPr lang="en-US" sz="5400" spc="200" dirty="0">
              <a:solidFill>
                <a:srgbClr val="FFE699"/>
              </a:solidFill>
            </a:endParaRPr>
          </a:p>
        </p:txBody>
      </p:sp>
      <p:sp>
        <p:nvSpPr>
          <p:cNvPr id="3" name="Subtitle 2">
            <a:extLst>
              <a:ext uri="{FF2B5EF4-FFF2-40B4-BE49-F238E27FC236}">
                <a16:creationId xmlns:a16="http://schemas.microsoft.com/office/drawing/2014/main" xmlns="" id="{381FE19C-1992-4AB4-AE00-0EAF8B731BA1}"/>
              </a:ext>
            </a:extLst>
          </p:cNvPr>
          <p:cNvSpPr>
            <a:spLocks noGrp="1"/>
          </p:cNvSpPr>
          <p:nvPr>
            <p:ph type="subTitle" idx="1"/>
          </p:nvPr>
        </p:nvSpPr>
        <p:spPr>
          <a:xfrm>
            <a:off x="0" y="5689599"/>
            <a:ext cx="9144000" cy="1168399"/>
          </a:xfrm>
          <a:solidFill>
            <a:srgbClr val="996600">
              <a:alpha val="44000"/>
            </a:srgbClr>
          </a:solidFill>
        </p:spPr>
        <p:txBody>
          <a:bodyPr>
            <a:normAutofit/>
          </a:bodyPr>
          <a:lstStyle/>
          <a:p>
            <a:pPr>
              <a:spcBef>
                <a:spcPts val="0"/>
              </a:spcBef>
              <a:spcAft>
                <a:spcPts val="200"/>
              </a:spcAft>
            </a:pPr>
            <a:r>
              <a:rPr lang="en-US" sz="2200" dirty="0">
                <a:solidFill>
                  <a:schemeClr val="bg1"/>
                </a:solidFill>
                <a:ea typeface="MS Mincho" panose="02020609040205080304" pitchFamily="49" charset="-128"/>
                <a:cs typeface="Arial" panose="020B0604020202020204" pitchFamily="34" charset="0"/>
              </a:rPr>
              <a:t>ICOMOS Advisory Committee Scientific Symposium /  </a:t>
            </a:r>
            <a:endParaRPr lang="en-US" sz="2200" dirty="0" smtClean="0">
              <a:solidFill>
                <a:schemeClr val="bg1"/>
              </a:solidFill>
              <a:ea typeface="MS Mincho" panose="02020609040205080304" pitchFamily="49" charset="-128"/>
              <a:cs typeface="Arial" panose="020B0604020202020204" pitchFamily="34" charset="0"/>
            </a:endParaRPr>
          </a:p>
          <a:p>
            <a:pPr>
              <a:spcBef>
                <a:spcPts val="0"/>
              </a:spcBef>
              <a:spcAft>
                <a:spcPts val="200"/>
              </a:spcAft>
            </a:pPr>
            <a:r>
              <a:rPr lang="en-US" sz="2200" dirty="0" smtClean="0">
                <a:solidFill>
                  <a:srgbClr val="FFE699"/>
                </a:solidFill>
                <a:ea typeface="MS Mincho" panose="02020609040205080304" pitchFamily="49" charset="-128"/>
                <a:cs typeface="Arial" panose="020B0604020202020204" pitchFamily="34" charset="0"/>
              </a:rPr>
              <a:t>Symposium </a:t>
            </a:r>
            <a:r>
              <a:rPr lang="en-US" sz="2200" dirty="0" err="1">
                <a:solidFill>
                  <a:srgbClr val="FFE699"/>
                </a:solidFill>
                <a:ea typeface="MS Mincho" panose="02020609040205080304" pitchFamily="49" charset="-128"/>
                <a:cs typeface="Arial" panose="020B0604020202020204" pitchFamily="34" charset="0"/>
              </a:rPr>
              <a:t>scientifique</a:t>
            </a:r>
            <a:r>
              <a:rPr lang="en-US" sz="2200" dirty="0">
                <a:solidFill>
                  <a:srgbClr val="FFE699"/>
                </a:solidFill>
                <a:ea typeface="MS Mincho" panose="02020609040205080304" pitchFamily="49" charset="-128"/>
                <a:cs typeface="Arial" panose="020B0604020202020204" pitchFamily="34" charset="0"/>
              </a:rPr>
              <a:t> du </a:t>
            </a:r>
            <a:r>
              <a:rPr lang="en-US" sz="2200" dirty="0" err="1">
                <a:solidFill>
                  <a:srgbClr val="FFE699"/>
                </a:solidFill>
                <a:ea typeface="MS Mincho" panose="02020609040205080304" pitchFamily="49" charset="-128"/>
                <a:cs typeface="Arial" panose="020B0604020202020204" pitchFamily="34" charset="0"/>
              </a:rPr>
              <a:t>Conseil</a:t>
            </a:r>
            <a:r>
              <a:rPr lang="en-US" sz="2200" dirty="0">
                <a:solidFill>
                  <a:srgbClr val="FFE699"/>
                </a:solidFill>
                <a:ea typeface="MS Mincho" panose="02020609040205080304" pitchFamily="49" charset="-128"/>
                <a:cs typeface="Arial" panose="020B0604020202020204" pitchFamily="34" charset="0"/>
              </a:rPr>
              <a:t> </a:t>
            </a:r>
            <a:r>
              <a:rPr lang="en-US" sz="2200" dirty="0" err="1">
                <a:solidFill>
                  <a:srgbClr val="FFE699"/>
                </a:solidFill>
                <a:ea typeface="MS Mincho" panose="02020609040205080304" pitchFamily="49" charset="-128"/>
                <a:cs typeface="Arial" panose="020B0604020202020204" pitchFamily="34" charset="0"/>
              </a:rPr>
              <a:t>consultatif</a:t>
            </a:r>
            <a:r>
              <a:rPr lang="en-US" sz="2200" dirty="0">
                <a:solidFill>
                  <a:srgbClr val="FFE699"/>
                </a:solidFill>
                <a:ea typeface="MS Mincho" panose="02020609040205080304" pitchFamily="49" charset="-128"/>
                <a:cs typeface="Arial" panose="020B0604020202020204" pitchFamily="34" charset="0"/>
              </a:rPr>
              <a:t> de </a:t>
            </a:r>
            <a:r>
              <a:rPr lang="en-US" sz="2200" dirty="0" err="1" smtClean="0">
                <a:solidFill>
                  <a:srgbClr val="FFE699"/>
                </a:solidFill>
                <a:ea typeface="MS Mincho" panose="02020609040205080304" pitchFamily="49" charset="-128"/>
                <a:cs typeface="Arial" panose="020B0604020202020204" pitchFamily="34" charset="0"/>
              </a:rPr>
              <a:t>l’ICOMOS</a:t>
            </a:r>
            <a:endParaRPr lang="en-US" sz="2200" dirty="0">
              <a:solidFill>
                <a:srgbClr val="FFE699"/>
              </a:solidFill>
              <a:ea typeface="MS Mincho" panose="02020609040205080304" pitchFamily="49" charset="-128"/>
              <a:cs typeface="Arial" panose="020B0604020202020204" pitchFamily="34" charset="0"/>
            </a:endParaRPr>
          </a:p>
          <a:p>
            <a:pPr>
              <a:spcBef>
                <a:spcPts val="0"/>
              </a:spcBef>
              <a:spcAft>
                <a:spcPts val="200"/>
              </a:spcAft>
            </a:pPr>
            <a:r>
              <a:rPr lang="en-US" sz="2200" dirty="0">
                <a:solidFill>
                  <a:schemeClr val="bg1"/>
                </a:solidFill>
                <a:ea typeface="MS Mincho" panose="02020609040205080304" pitchFamily="49" charset="-128"/>
                <a:cs typeface="Arial" panose="020B0604020202020204" pitchFamily="34" charset="0"/>
              </a:rPr>
              <a:t>17 </a:t>
            </a:r>
            <a:r>
              <a:rPr lang="en-US" sz="2200" dirty="0" err="1" smtClean="0">
                <a:solidFill>
                  <a:schemeClr val="bg1"/>
                </a:solidFill>
                <a:ea typeface="MS Mincho" panose="02020609040205080304" pitchFamily="49" charset="-128"/>
                <a:cs typeface="Arial" panose="020B0604020202020204" pitchFamily="34" charset="0"/>
              </a:rPr>
              <a:t>Octobre</a:t>
            </a:r>
            <a:r>
              <a:rPr lang="en-US" sz="2200" dirty="0" smtClean="0">
                <a:solidFill>
                  <a:schemeClr val="bg1"/>
                </a:solidFill>
                <a:ea typeface="MS Mincho" panose="02020609040205080304" pitchFamily="49" charset="-128"/>
                <a:cs typeface="Arial" panose="020B0604020202020204" pitchFamily="34" charset="0"/>
              </a:rPr>
              <a:t> 2019, Marrakesh</a:t>
            </a:r>
            <a:r>
              <a:rPr lang="en-US" sz="2200" dirty="0">
                <a:solidFill>
                  <a:schemeClr val="bg1"/>
                </a:solidFill>
                <a:ea typeface="MS Mincho" panose="02020609040205080304" pitchFamily="49" charset="-128"/>
                <a:cs typeface="Arial" panose="020B0604020202020204" pitchFamily="34" charset="0"/>
              </a:rPr>
              <a:t>, Morocco </a:t>
            </a:r>
            <a:r>
              <a:rPr lang="en-US" sz="2200" dirty="0" smtClean="0">
                <a:solidFill>
                  <a:schemeClr val="bg1"/>
                </a:solidFill>
                <a:ea typeface="MS Mincho" panose="02020609040205080304" pitchFamily="49" charset="-128"/>
                <a:cs typeface="Arial" panose="020B0604020202020204" pitchFamily="34" charset="0"/>
              </a:rPr>
              <a:t>/ </a:t>
            </a:r>
            <a:r>
              <a:rPr lang="en-US" sz="2200" dirty="0">
                <a:solidFill>
                  <a:srgbClr val="FFE699"/>
                </a:solidFill>
                <a:ea typeface="MS Mincho" panose="02020609040205080304" pitchFamily="49" charset="-128"/>
                <a:cs typeface="Arial" panose="020B0604020202020204" pitchFamily="34" charset="0"/>
              </a:rPr>
              <a:t>Marrakech, </a:t>
            </a:r>
            <a:r>
              <a:rPr lang="en-US" sz="2200" dirty="0" err="1">
                <a:solidFill>
                  <a:srgbClr val="FFE699"/>
                </a:solidFill>
                <a:ea typeface="MS Mincho" panose="02020609040205080304" pitchFamily="49" charset="-128"/>
                <a:cs typeface="Arial" panose="020B0604020202020204" pitchFamily="34" charset="0"/>
              </a:rPr>
              <a:t>Maroc</a:t>
            </a:r>
            <a:endParaRPr lang="en-US" sz="2200" dirty="0">
              <a:solidFill>
                <a:srgbClr val="FFE699"/>
              </a:solidFill>
              <a:ea typeface="MS Mincho" panose="02020609040205080304" pitchFamily="49" charset="-128"/>
              <a:cs typeface="Arial" panose="020B0604020202020204" pitchFamily="34" charset="0"/>
            </a:endParaRPr>
          </a:p>
          <a:p>
            <a:endParaRPr lang="en-US" sz="2200" dirty="0"/>
          </a:p>
        </p:txBody>
      </p:sp>
      <p:sp>
        <p:nvSpPr>
          <p:cNvPr id="10" name="TextBox 9">
            <a:extLst>
              <a:ext uri="{FF2B5EF4-FFF2-40B4-BE49-F238E27FC236}">
                <a16:creationId xmlns:a16="http://schemas.microsoft.com/office/drawing/2014/main" xmlns="" id="{0CDF9B5D-539B-46B8-8BEA-DD89AC576E06}"/>
              </a:ext>
            </a:extLst>
          </p:cNvPr>
          <p:cNvSpPr txBox="1"/>
          <p:nvPr/>
        </p:nvSpPr>
        <p:spPr>
          <a:xfrm>
            <a:off x="0" y="1514763"/>
            <a:ext cx="9144000" cy="2123658"/>
          </a:xfrm>
          <a:prstGeom prst="rect">
            <a:avLst/>
          </a:prstGeom>
          <a:solidFill>
            <a:srgbClr val="996633">
              <a:alpha val="47843"/>
            </a:srgbClr>
          </a:solidFill>
        </p:spPr>
        <p:txBody>
          <a:bodyPr wrap="square" rtlCol="0">
            <a:spAutoFit/>
          </a:bodyPr>
          <a:lstStyle/>
          <a:p>
            <a:pPr algn="ctr"/>
            <a:r>
              <a:rPr lang="en-US" sz="2000" dirty="0" smtClean="0">
                <a:solidFill>
                  <a:schemeClr val="bg1"/>
                </a:solidFill>
              </a:rPr>
              <a:t>Panel #</a:t>
            </a:r>
            <a:r>
              <a:rPr lang="en-US" sz="2000" dirty="0">
                <a:solidFill>
                  <a:schemeClr val="bg1"/>
                </a:solidFill>
              </a:rPr>
              <a:t>1044 - Sustainability and Rural Landscapes: </a:t>
            </a:r>
            <a:r>
              <a:rPr lang="en-US" sz="2000" dirty="0" err="1">
                <a:solidFill>
                  <a:schemeClr val="bg1"/>
                </a:solidFill>
              </a:rPr>
              <a:t>Culturenature</a:t>
            </a:r>
            <a:r>
              <a:rPr lang="en-US" sz="2000" dirty="0">
                <a:solidFill>
                  <a:schemeClr val="bg1"/>
                </a:solidFill>
              </a:rPr>
              <a:t>-Based Solutions </a:t>
            </a:r>
            <a:r>
              <a:rPr lang="en-US" sz="2000" b="1" dirty="0" smtClean="0">
                <a:solidFill>
                  <a:schemeClr val="bg1"/>
                </a:solidFill>
              </a:rPr>
              <a:t>/ </a:t>
            </a:r>
            <a:r>
              <a:rPr lang="en-US" sz="2000" dirty="0" err="1">
                <a:solidFill>
                  <a:srgbClr val="FFE699"/>
                </a:solidFill>
              </a:rPr>
              <a:t>Durabilité</a:t>
            </a:r>
            <a:r>
              <a:rPr lang="en-US" sz="2000" dirty="0">
                <a:solidFill>
                  <a:srgbClr val="FFE699"/>
                </a:solidFill>
              </a:rPr>
              <a:t> et </a:t>
            </a:r>
            <a:r>
              <a:rPr lang="en-US" sz="2000" dirty="0" err="1">
                <a:solidFill>
                  <a:srgbClr val="FFE699"/>
                </a:solidFill>
              </a:rPr>
              <a:t>paysages</a:t>
            </a:r>
            <a:r>
              <a:rPr lang="en-US" sz="2000" dirty="0">
                <a:solidFill>
                  <a:srgbClr val="FFE699"/>
                </a:solidFill>
              </a:rPr>
              <a:t> </a:t>
            </a:r>
            <a:r>
              <a:rPr lang="en-US" sz="2000" dirty="0" err="1">
                <a:solidFill>
                  <a:srgbClr val="FFE699"/>
                </a:solidFill>
              </a:rPr>
              <a:t>ruraux</a:t>
            </a:r>
            <a:r>
              <a:rPr lang="en-US" sz="2000" dirty="0">
                <a:solidFill>
                  <a:srgbClr val="FFE699"/>
                </a:solidFill>
              </a:rPr>
              <a:t>: solutions </a:t>
            </a:r>
            <a:r>
              <a:rPr lang="en-US" sz="2000" dirty="0" err="1">
                <a:solidFill>
                  <a:srgbClr val="FFE699"/>
                </a:solidFill>
              </a:rPr>
              <a:t>fondées</a:t>
            </a:r>
            <a:r>
              <a:rPr lang="en-US" sz="2000" dirty="0">
                <a:solidFill>
                  <a:srgbClr val="FFE699"/>
                </a:solidFill>
              </a:rPr>
              <a:t> </a:t>
            </a:r>
            <a:r>
              <a:rPr lang="en-US" sz="2000" dirty="0" err="1">
                <a:solidFill>
                  <a:srgbClr val="FFE699"/>
                </a:solidFill>
              </a:rPr>
              <a:t>sur</a:t>
            </a:r>
            <a:r>
              <a:rPr lang="en-US" sz="2000" dirty="0">
                <a:solidFill>
                  <a:srgbClr val="FFE699"/>
                </a:solidFill>
              </a:rPr>
              <a:t> la </a:t>
            </a:r>
            <a:r>
              <a:rPr lang="en-US" sz="2000" dirty="0" err="1">
                <a:solidFill>
                  <a:srgbClr val="FFE699"/>
                </a:solidFill>
              </a:rPr>
              <a:t>CultureNature</a:t>
            </a:r>
            <a:r>
              <a:rPr lang="en-US" sz="2000" dirty="0">
                <a:solidFill>
                  <a:srgbClr val="FFE699"/>
                </a:solidFill>
              </a:rPr>
              <a:t> </a:t>
            </a:r>
            <a:endParaRPr lang="en-US" sz="2000" dirty="0" smtClean="0">
              <a:solidFill>
                <a:srgbClr val="FFE699"/>
              </a:solidFill>
            </a:endParaRPr>
          </a:p>
          <a:p>
            <a:pPr algn="ctr"/>
            <a:r>
              <a:rPr lang="en-US" sz="2400" b="1" dirty="0">
                <a:solidFill>
                  <a:srgbClr val="FFFFFF"/>
                </a:solidFill>
              </a:rPr>
              <a:t>ICOMOS perspective on addressing </a:t>
            </a:r>
            <a:r>
              <a:rPr lang="en-US" sz="2400" b="1" dirty="0" err="1">
                <a:solidFill>
                  <a:srgbClr val="FFFFFF"/>
                </a:solidFill>
              </a:rPr>
              <a:t>CultureNature</a:t>
            </a:r>
            <a:r>
              <a:rPr lang="en-US" sz="2400" b="1" dirty="0">
                <a:solidFill>
                  <a:srgbClr val="FFFFFF"/>
                </a:solidFill>
              </a:rPr>
              <a:t> integration in the implementation of the SDGs </a:t>
            </a:r>
            <a:r>
              <a:rPr lang="en-US" sz="2400" b="1" dirty="0" smtClean="0">
                <a:solidFill>
                  <a:srgbClr val="FFFFFF"/>
                </a:solidFill>
              </a:rPr>
              <a:t>/ </a:t>
            </a:r>
            <a:r>
              <a:rPr lang="en-US" sz="2400" b="1" dirty="0">
                <a:solidFill>
                  <a:schemeClr val="accent4">
                    <a:lumMod val="40000"/>
                    <a:lumOff val="60000"/>
                  </a:schemeClr>
                </a:solidFill>
              </a:rPr>
              <a:t>Point de </a:t>
            </a:r>
            <a:r>
              <a:rPr lang="en-US" sz="2400" b="1" dirty="0" err="1">
                <a:solidFill>
                  <a:schemeClr val="accent4">
                    <a:lumMod val="40000"/>
                    <a:lumOff val="60000"/>
                  </a:schemeClr>
                </a:solidFill>
              </a:rPr>
              <a:t>vue</a:t>
            </a:r>
            <a:r>
              <a:rPr lang="en-US" sz="2400" b="1" dirty="0">
                <a:solidFill>
                  <a:schemeClr val="accent4">
                    <a:lumMod val="40000"/>
                    <a:lumOff val="60000"/>
                  </a:schemeClr>
                </a:solidFill>
              </a:rPr>
              <a:t> de </a:t>
            </a:r>
            <a:r>
              <a:rPr lang="en-US" sz="2400" b="1" dirty="0" err="1">
                <a:solidFill>
                  <a:schemeClr val="accent4">
                    <a:lumMod val="40000"/>
                    <a:lumOff val="60000"/>
                  </a:schemeClr>
                </a:solidFill>
              </a:rPr>
              <a:t>l'ICOMOS</a:t>
            </a:r>
            <a:r>
              <a:rPr lang="en-US" sz="2400" b="1" dirty="0">
                <a:solidFill>
                  <a:schemeClr val="accent4">
                    <a:lumMod val="40000"/>
                    <a:lumOff val="60000"/>
                  </a:schemeClr>
                </a:solidFill>
              </a:rPr>
              <a:t> </a:t>
            </a:r>
            <a:r>
              <a:rPr lang="en-US" sz="2400" b="1" dirty="0" err="1">
                <a:solidFill>
                  <a:schemeClr val="accent4">
                    <a:lumMod val="40000"/>
                    <a:lumOff val="60000"/>
                  </a:schemeClr>
                </a:solidFill>
              </a:rPr>
              <a:t>sur</a:t>
            </a:r>
            <a:r>
              <a:rPr lang="en-US" sz="2400" b="1" dirty="0">
                <a:solidFill>
                  <a:schemeClr val="accent4">
                    <a:lumMod val="40000"/>
                    <a:lumOff val="60000"/>
                  </a:schemeClr>
                </a:solidFill>
              </a:rPr>
              <a:t> </a:t>
            </a:r>
            <a:r>
              <a:rPr lang="en-US" sz="2400" b="1" dirty="0" err="1">
                <a:solidFill>
                  <a:schemeClr val="accent4">
                    <a:lumMod val="40000"/>
                    <a:lumOff val="60000"/>
                  </a:schemeClr>
                </a:solidFill>
              </a:rPr>
              <a:t>l'intégration</a:t>
            </a:r>
            <a:r>
              <a:rPr lang="en-US" sz="2400" b="1" dirty="0">
                <a:solidFill>
                  <a:schemeClr val="accent4">
                    <a:lumMod val="40000"/>
                    <a:lumOff val="60000"/>
                  </a:schemeClr>
                </a:solidFill>
              </a:rPr>
              <a:t> de </a:t>
            </a:r>
            <a:r>
              <a:rPr lang="en-US" sz="2400" b="1" dirty="0" err="1">
                <a:solidFill>
                  <a:schemeClr val="accent4">
                    <a:lumMod val="40000"/>
                    <a:lumOff val="60000"/>
                  </a:schemeClr>
                </a:solidFill>
              </a:rPr>
              <a:t>CultureNature</a:t>
            </a:r>
            <a:r>
              <a:rPr lang="en-US" sz="2400" b="1" dirty="0">
                <a:solidFill>
                  <a:schemeClr val="accent4">
                    <a:lumMod val="40000"/>
                    <a:lumOff val="60000"/>
                  </a:schemeClr>
                </a:solidFill>
              </a:rPr>
              <a:t> </a:t>
            </a:r>
            <a:r>
              <a:rPr lang="en-US" sz="2400" b="1" dirty="0" err="1">
                <a:solidFill>
                  <a:schemeClr val="accent4">
                    <a:lumMod val="40000"/>
                    <a:lumOff val="60000"/>
                  </a:schemeClr>
                </a:solidFill>
              </a:rPr>
              <a:t>dans</a:t>
            </a:r>
            <a:r>
              <a:rPr lang="en-US" sz="2400" b="1" dirty="0">
                <a:solidFill>
                  <a:schemeClr val="accent4">
                    <a:lumMod val="40000"/>
                    <a:lumOff val="60000"/>
                  </a:schemeClr>
                </a:solidFill>
              </a:rPr>
              <a:t> la </a:t>
            </a:r>
            <a:r>
              <a:rPr lang="en-US" sz="2400" b="1" dirty="0" err="1">
                <a:solidFill>
                  <a:schemeClr val="accent4">
                    <a:lumMod val="40000"/>
                    <a:lumOff val="60000"/>
                  </a:schemeClr>
                </a:solidFill>
              </a:rPr>
              <a:t>mise</a:t>
            </a:r>
            <a:r>
              <a:rPr lang="en-US" sz="2400" b="1" dirty="0">
                <a:solidFill>
                  <a:schemeClr val="accent4">
                    <a:lumMod val="40000"/>
                    <a:lumOff val="60000"/>
                  </a:schemeClr>
                </a:solidFill>
              </a:rPr>
              <a:t> en </a:t>
            </a:r>
            <a:r>
              <a:rPr lang="en-US" sz="2400" b="1" dirty="0" err="1">
                <a:solidFill>
                  <a:schemeClr val="accent4">
                    <a:lumMod val="40000"/>
                    <a:lumOff val="60000"/>
                  </a:schemeClr>
                </a:solidFill>
              </a:rPr>
              <a:t>œuvre</a:t>
            </a:r>
            <a:r>
              <a:rPr lang="en-US" sz="2400" b="1" dirty="0">
                <a:solidFill>
                  <a:schemeClr val="accent4">
                    <a:lumMod val="40000"/>
                    <a:lumOff val="60000"/>
                  </a:schemeClr>
                </a:solidFill>
              </a:rPr>
              <a:t> des ODD</a:t>
            </a:r>
          </a:p>
          <a:p>
            <a:pPr algn="ctr"/>
            <a:r>
              <a:rPr lang="en-US" sz="2000" dirty="0" smtClean="0">
                <a:solidFill>
                  <a:srgbClr val="FFFFFF"/>
                </a:solidFill>
              </a:rPr>
              <a:t>Dr. Ege Yildirim</a:t>
            </a:r>
            <a:endParaRPr lang="en-US" sz="2000" dirty="0">
              <a:solidFill>
                <a:srgbClr val="FFFFFF"/>
              </a:solidFill>
            </a:endParaRPr>
          </a:p>
        </p:txBody>
      </p:sp>
    </p:spTree>
    <p:extLst>
      <p:ext uri="{BB962C8B-B14F-4D97-AF65-F5344CB8AC3E}">
        <p14:creationId xmlns:p14="http://schemas.microsoft.com/office/powerpoint/2010/main" val="11910370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29371" y="1223154"/>
            <a:ext cx="6471391" cy="5102653"/>
          </a:xfrm>
        </p:spPr>
        <p:txBody>
          <a:bodyPr>
            <a:normAutofit lnSpcReduction="10000"/>
          </a:bodyPr>
          <a:lstStyle/>
          <a:p>
            <a:pPr>
              <a:lnSpc>
                <a:spcPct val="120000"/>
              </a:lnSpc>
              <a:spcBef>
                <a:spcPts val="0"/>
              </a:spcBef>
              <a:buFont typeface="Wingdings" panose="05000000000000000000" pitchFamily="2" charset="2"/>
              <a:buChar char="§"/>
            </a:pPr>
            <a:r>
              <a:rPr lang="en-US" sz="1800" b="1" dirty="0"/>
              <a:t>UNESCO Recommendation (2011) on the </a:t>
            </a:r>
            <a:r>
              <a:rPr lang="en-US" sz="1800" b="1" dirty="0" smtClean="0"/>
              <a:t>Historic </a:t>
            </a:r>
            <a:r>
              <a:rPr lang="en-US" sz="1800" b="1" dirty="0"/>
              <a:t>Urban Landscape (HUL</a:t>
            </a:r>
            <a:r>
              <a:rPr lang="en-US" sz="1800" b="1" dirty="0" smtClean="0"/>
              <a:t>) / </a:t>
            </a:r>
            <a:r>
              <a:rPr lang="en-US" sz="1600" dirty="0">
                <a:solidFill>
                  <a:srgbClr val="244084"/>
                </a:solidFill>
              </a:rPr>
              <a:t>La </a:t>
            </a:r>
            <a:r>
              <a:rPr lang="en-US" sz="1600" dirty="0" err="1">
                <a:solidFill>
                  <a:srgbClr val="244084"/>
                </a:solidFill>
              </a:rPr>
              <a:t>Recommandation</a:t>
            </a:r>
            <a:r>
              <a:rPr lang="en-US" sz="1600" dirty="0">
                <a:solidFill>
                  <a:srgbClr val="244084"/>
                </a:solidFill>
              </a:rPr>
              <a:t> de </a:t>
            </a:r>
            <a:r>
              <a:rPr lang="en-US" sz="1600" dirty="0" err="1">
                <a:solidFill>
                  <a:srgbClr val="244084"/>
                </a:solidFill>
              </a:rPr>
              <a:t>l'UNESCO</a:t>
            </a:r>
            <a:r>
              <a:rPr lang="en-US" sz="1600" dirty="0">
                <a:solidFill>
                  <a:srgbClr val="244084"/>
                </a:solidFill>
              </a:rPr>
              <a:t> </a:t>
            </a:r>
            <a:r>
              <a:rPr lang="en-US" sz="1600" dirty="0" err="1">
                <a:solidFill>
                  <a:srgbClr val="244084"/>
                </a:solidFill>
              </a:rPr>
              <a:t>sur</a:t>
            </a:r>
            <a:r>
              <a:rPr lang="en-US" sz="1600" dirty="0">
                <a:solidFill>
                  <a:srgbClr val="244084"/>
                </a:solidFill>
              </a:rPr>
              <a:t> les </a:t>
            </a:r>
            <a:r>
              <a:rPr lang="en-US" sz="1600" dirty="0" err="1">
                <a:solidFill>
                  <a:srgbClr val="244084"/>
                </a:solidFill>
              </a:rPr>
              <a:t>paysages</a:t>
            </a:r>
            <a:r>
              <a:rPr lang="en-US" sz="1600" dirty="0">
                <a:solidFill>
                  <a:srgbClr val="244084"/>
                </a:solidFill>
              </a:rPr>
              <a:t> </a:t>
            </a:r>
            <a:r>
              <a:rPr lang="en-US" sz="1600" dirty="0" err="1">
                <a:solidFill>
                  <a:srgbClr val="244084"/>
                </a:solidFill>
              </a:rPr>
              <a:t>urbains</a:t>
            </a:r>
            <a:r>
              <a:rPr lang="en-US" sz="1600" dirty="0">
                <a:solidFill>
                  <a:srgbClr val="244084"/>
                </a:solidFill>
              </a:rPr>
              <a:t> </a:t>
            </a:r>
            <a:r>
              <a:rPr lang="en-US" sz="1600" dirty="0" err="1">
                <a:solidFill>
                  <a:srgbClr val="244084"/>
                </a:solidFill>
              </a:rPr>
              <a:t>historiques</a:t>
            </a:r>
            <a:r>
              <a:rPr lang="en-US" sz="1600" dirty="0">
                <a:solidFill>
                  <a:srgbClr val="244084"/>
                </a:solidFill>
              </a:rPr>
              <a:t> </a:t>
            </a:r>
            <a:endParaRPr lang="en-US" sz="1800" b="1" dirty="0" smtClean="0">
              <a:solidFill>
                <a:srgbClr val="244084"/>
              </a:solidFill>
            </a:endParaRPr>
          </a:p>
          <a:p>
            <a:pPr lvl="1">
              <a:lnSpc>
                <a:spcPct val="100000"/>
              </a:lnSpc>
              <a:spcBef>
                <a:spcPts val="0"/>
              </a:spcBef>
              <a:buFont typeface="Wingdings" panose="05000000000000000000" pitchFamily="2" charset="2"/>
              <a:buChar char="§"/>
              <a:defRPr/>
            </a:pPr>
            <a:r>
              <a:rPr lang="en-US" sz="1600" dirty="0" smtClean="0"/>
              <a:t>Aim to better </a:t>
            </a:r>
            <a:r>
              <a:rPr lang="en-US" sz="1600" dirty="0"/>
              <a:t>integrate and frame urban heritage conservation strategies within </a:t>
            </a:r>
            <a:r>
              <a:rPr lang="en-US" sz="1600" b="1" dirty="0"/>
              <a:t>the larger goals </a:t>
            </a:r>
            <a:r>
              <a:rPr lang="en-US" sz="1600" dirty="0"/>
              <a:t>of overall sustainable development </a:t>
            </a:r>
            <a:r>
              <a:rPr lang="en-US" sz="1600" dirty="0" smtClean="0"/>
              <a:t>/ </a:t>
            </a:r>
            <a:r>
              <a:rPr lang="en-US" sz="1400" dirty="0" err="1" smtClean="0">
                <a:solidFill>
                  <a:srgbClr val="244084"/>
                </a:solidFill>
              </a:rPr>
              <a:t>Viser</a:t>
            </a:r>
            <a:r>
              <a:rPr lang="en-US" sz="1400" dirty="0" smtClean="0">
                <a:solidFill>
                  <a:srgbClr val="244084"/>
                </a:solidFill>
              </a:rPr>
              <a:t> </a:t>
            </a:r>
            <a:r>
              <a:rPr lang="en-US" sz="1400" dirty="0" err="1">
                <a:solidFill>
                  <a:srgbClr val="244084"/>
                </a:solidFill>
              </a:rPr>
              <a:t>à</a:t>
            </a:r>
            <a:r>
              <a:rPr lang="en-US" sz="1400" dirty="0">
                <a:solidFill>
                  <a:srgbClr val="244084"/>
                </a:solidFill>
              </a:rPr>
              <a:t> </a:t>
            </a:r>
            <a:r>
              <a:rPr lang="en-US" sz="1400" dirty="0" err="1">
                <a:solidFill>
                  <a:srgbClr val="244084"/>
                </a:solidFill>
              </a:rPr>
              <a:t>mieux</a:t>
            </a:r>
            <a:r>
              <a:rPr lang="en-US" sz="1400" dirty="0">
                <a:solidFill>
                  <a:srgbClr val="244084"/>
                </a:solidFill>
              </a:rPr>
              <a:t> </a:t>
            </a:r>
            <a:r>
              <a:rPr lang="en-US" sz="1400" dirty="0" err="1">
                <a:solidFill>
                  <a:srgbClr val="244084"/>
                </a:solidFill>
              </a:rPr>
              <a:t>intégrer</a:t>
            </a:r>
            <a:r>
              <a:rPr lang="en-US" sz="1400" dirty="0">
                <a:solidFill>
                  <a:srgbClr val="244084"/>
                </a:solidFill>
              </a:rPr>
              <a:t> et </a:t>
            </a:r>
            <a:r>
              <a:rPr lang="en-US" sz="1400" dirty="0" err="1">
                <a:solidFill>
                  <a:srgbClr val="244084"/>
                </a:solidFill>
              </a:rPr>
              <a:t>encadrer</a:t>
            </a:r>
            <a:r>
              <a:rPr lang="en-US" sz="1400" dirty="0">
                <a:solidFill>
                  <a:srgbClr val="244084"/>
                </a:solidFill>
              </a:rPr>
              <a:t> les </a:t>
            </a:r>
            <a:r>
              <a:rPr lang="en-US" sz="1400" dirty="0" err="1">
                <a:solidFill>
                  <a:srgbClr val="244084"/>
                </a:solidFill>
              </a:rPr>
              <a:t>stratégies</a:t>
            </a:r>
            <a:r>
              <a:rPr lang="en-US" sz="1400" dirty="0">
                <a:solidFill>
                  <a:srgbClr val="244084"/>
                </a:solidFill>
              </a:rPr>
              <a:t> de conservation du </a:t>
            </a:r>
            <a:r>
              <a:rPr lang="en-US" sz="1400" dirty="0" err="1">
                <a:solidFill>
                  <a:srgbClr val="244084"/>
                </a:solidFill>
              </a:rPr>
              <a:t>patrimoine</a:t>
            </a:r>
            <a:r>
              <a:rPr lang="en-US" sz="1400" dirty="0">
                <a:solidFill>
                  <a:srgbClr val="244084"/>
                </a:solidFill>
              </a:rPr>
              <a:t> </a:t>
            </a:r>
            <a:r>
              <a:rPr lang="en-US" sz="1400" dirty="0" err="1">
                <a:solidFill>
                  <a:srgbClr val="244084"/>
                </a:solidFill>
              </a:rPr>
              <a:t>urbain</a:t>
            </a:r>
            <a:r>
              <a:rPr lang="en-US" sz="1400" dirty="0">
                <a:solidFill>
                  <a:srgbClr val="244084"/>
                </a:solidFill>
              </a:rPr>
              <a:t> </a:t>
            </a:r>
            <a:r>
              <a:rPr lang="en-US" sz="1400" dirty="0" err="1">
                <a:solidFill>
                  <a:srgbClr val="244084"/>
                </a:solidFill>
              </a:rPr>
              <a:t>dans</a:t>
            </a:r>
            <a:r>
              <a:rPr lang="en-US" sz="1400" dirty="0">
                <a:solidFill>
                  <a:srgbClr val="244084"/>
                </a:solidFill>
              </a:rPr>
              <a:t> les </a:t>
            </a:r>
            <a:r>
              <a:rPr lang="en-US" sz="1400" dirty="0" err="1">
                <a:solidFill>
                  <a:srgbClr val="244084"/>
                </a:solidFill>
              </a:rPr>
              <a:t>objectifs</a:t>
            </a:r>
            <a:r>
              <a:rPr lang="en-US" sz="1400" dirty="0">
                <a:solidFill>
                  <a:srgbClr val="244084"/>
                </a:solidFill>
              </a:rPr>
              <a:t> plus </a:t>
            </a:r>
            <a:r>
              <a:rPr lang="en-US" sz="1400" dirty="0" err="1">
                <a:solidFill>
                  <a:srgbClr val="244084"/>
                </a:solidFill>
              </a:rPr>
              <a:t>vastes</a:t>
            </a:r>
            <a:r>
              <a:rPr lang="en-US" sz="1400" dirty="0">
                <a:solidFill>
                  <a:srgbClr val="244084"/>
                </a:solidFill>
              </a:rPr>
              <a:t> du </a:t>
            </a:r>
            <a:r>
              <a:rPr lang="en-US" sz="1400" dirty="0" err="1">
                <a:solidFill>
                  <a:srgbClr val="244084"/>
                </a:solidFill>
              </a:rPr>
              <a:t>développement</a:t>
            </a:r>
            <a:r>
              <a:rPr lang="en-US" sz="1400" dirty="0">
                <a:solidFill>
                  <a:srgbClr val="244084"/>
                </a:solidFill>
              </a:rPr>
              <a:t> durable </a:t>
            </a:r>
            <a:r>
              <a:rPr lang="en-US" sz="1400" dirty="0" smtClean="0">
                <a:solidFill>
                  <a:srgbClr val="244084"/>
                </a:solidFill>
              </a:rPr>
              <a:t>global</a:t>
            </a:r>
            <a:r>
              <a:rPr lang="en-US" sz="1600" dirty="0" smtClean="0"/>
              <a:t> </a:t>
            </a:r>
            <a:endParaRPr lang="en-US" sz="1600" dirty="0"/>
          </a:p>
          <a:p>
            <a:pPr lvl="1">
              <a:lnSpc>
                <a:spcPct val="100000"/>
              </a:lnSpc>
              <a:spcBef>
                <a:spcPts val="0"/>
              </a:spcBef>
              <a:buFont typeface="Wingdings" panose="05000000000000000000" pitchFamily="2" charset="2"/>
              <a:buChar char="§"/>
              <a:defRPr/>
            </a:pPr>
            <a:r>
              <a:rPr lang="en-US" sz="1600" dirty="0"/>
              <a:t>“The urban area understood as the result of a historic layering of </a:t>
            </a:r>
            <a:r>
              <a:rPr lang="en-US" sz="1600" b="1" dirty="0"/>
              <a:t>cultural and natural values </a:t>
            </a:r>
            <a:r>
              <a:rPr lang="en-US" sz="1600" dirty="0"/>
              <a:t>and attributes, extending beyond the notion of “historic </a:t>
            </a:r>
            <a:r>
              <a:rPr lang="en-US" sz="1600" dirty="0" err="1"/>
              <a:t>centre</a:t>
            </a:r>
            <a:r>
              <a:rPr lang="en-US" sz="1600" dirty="0"/>
              <a:t>” or “ensemble” to include the </a:t>
            </a:r>
            <a:r>
              <a:rPr lang="en-US" sz="1600" b="1" dirty="0"/>
              <a:t>broader urban context and its geographical setting.</a:t>
            </a:r>
            <a:r>
              <a:rPr lang="en-US" sz="1600" dirty="0" smtClean="0"/>
              <a:t>” / </a:t>
            </a:r>
            <a:r>
              <a:rPr lang="en-US" sz="1400" dirty="0">
                <a:solidFill>
                  <a:srgbClr val="244084"/>
                </a:solidFill>
              </a:rPr>
              <a:t>«La zone </a:t>
            </a:r>
            <a:r>
              <a:rPr lang="en-US" sz="1400" dirty="0" err="1">
                <a:solidFill>
                  <a:srgbClr val="244084"/>
                </a:solidFill>
              </a:rPr>
              <a:t>urbaine</a:t>
            </a:r>
            <a:r>
              <a:rPr lang="en-US" sz="1400" dirty="0">
                <a:solidFill>
                  <a:srgbClr val="244084"/>
                </a:solidFill>
              </a:rPr>
              <a:t>, comprise </a:t>
            </a:r>
            <a:r>
              <a:rPr lang="en-US" sz="1400" dirty="0" err="1">
                <a:solidFill>
                  <a:srgbClr val="244084"/>
                </a:solidFill>
              </a:rPr>
              <a:t>comme</a:t>
            </a:r>
            <a:r>
              <a:rPr lang="en-US" sz="1400" dirty="0">
                <a:solidFill>
                  <a:srgbClr val="244084"/>
                </a:solidFill>
              </a:rPr>
              <a:t> le </a:t>
            </a:r>
            <a:r>
              <a:rPr lang="en-US" sz="1400" dirty="0" err="1">
                <a:solidFill>
                  <a:srgbClr val="244084"/>
                </a:solidFill>
              </a:rPr>
              <a:t>résultat</a:t>
            </a:r>
            <a:r>
              <a:rPr lang="en-US" sz="1400" dirty="0">
                <a:solidFill>
                  <a:srgbClr val="244084"/>
                </a:solidFill>
              </a:rPr>
              <a:t> </a:t>
            </a:r>
            <a:r>
              <a:rPr lang="en-US" sz="1400" dirty="0" err="1">
                <a:solidFill>
                  <a:srgbClr val="244084"/>
                </a:solidFill>
              </a:rPr>
              <a:t>d’une</a:t>
            </a:r>
            <a:r>
              <a:rPr lang="en-US" sz="1400" dirty="0">
                <a:solidFill>
                  <a:srgbClr val="244084"/>
                </a:solidFill>
              </a:rPr>
              <a:t> superposition </a:t>
            </a:r>
            <a:r>
              <a:rPr lang="en-US" sz="1400" dirty="0" err="1">
                <a:solidFill>
                  <a:srgbClr val="244084"/>
                </a:solidFill>
              </a:rPr>
              <a:t>historique</a:t>
            </a:r>
            <a:r>
              <a:rPr lang="en-US" sz="1400" dirty="0">
                <a:solidFill>
                  <a:srgbClr val="244084"/>
                </a:solidFill>
              </a:rPr>
              <a:t> de </a:t>
            </a:r>
            <a:r>
              <a:rPr lang="en-US" sz="1400" dirty="0" err="1">
                <a:solidFill>
                  <a:srgbClr val="244084"/>
                </a:solidFill>
              </a:rPr>
              <a:t>valeurs</a:t>
            </a:r>
            <a:r>
              <a:rPr lang="en-US" sz="1400" dirty="0">
                <a:solidFill>
                  <a:srgbClr val="244084"/>
                </a:solidFill>
              </a:rPr>
              <a:t> et </a:t>
            </a:r>
            <a:r>
              <a:rPr lang="en-US" sz="1400" dirty="0" err="1">
                <a:solidFill>
                  <a:srgbClr val="244084"/>
                </a:solidFill>
              </a:rPr>
              <a:t>d’attributs</a:t>
            </a:r>
            <a:r>
              <a:rPr lang="en-US" sz="1400" dirty="0">
                <a:solidFill>
                  <a:srgbClr val="244084"/>
                </a:solidFill>
              </a:rPr>
              <a:t> </a:t>
            </a:r>
            <a:r>
              <a:rPr lang="en-US" sz="1400" dirty="0" err="1">
                <a:solidFill>
                  <a:srgbClr val="244084"/>
                </a:solidFill>
              </a:rPr>
              <a:t>culturels</a:t>
            </a:r>
            <a:r>
              <a:rPr lang="en-US" sz="1400" dirty="0">
                <a:solidFill>
                  <a:srgbClr val="244084"/>
                </a:solidFill>
              </a:rPr>
              <a:t> et </a:t>
            </a:r>
            <a:r>
              <a:rPr lang="en-US" sz="1400" dirty="0" err="1">
                <a:solidFill>
                  <a:srgbClr val="244084"/>
                </a:solidFill>
              </a:rPr>
              <a:t>naturels</a:t>
            </a:r>
            <a:r>
              <a:rPr lang="en-US" sz="1400" dirty="0">
                <a:solidFill>
                  <a:srgbClr val="244084"/>
                </a:solidFill>
              </a:rPr>
              <a:t>, </a:t>
            </a:r>
            <a:r>
              <a:rPr lang="en-US" sz="1400" dirty="0" err="1">
                <a:solidFill>
                  <a:srgbClr val="244084"/>
                </a:solidFill>
              </a:rPr>
              <a:t>s’étendant</a:t>
            </a:r>
            <a:r>
              <a:rPr lang="en-US" sz="1400" dirty="0">
                <a:solidFill>
                  <a:srgbClr val="244084"/>
                </a:solidFill>
              </a:rPr>
              <a:t> au-</a:t>
            </a:r>
            <a:r>
              <a:rPr lang="en-US" sz="1400" dirty="0" err="1">
                <a:solidFill>
                  <a:srgbClr val="244084"/>
                </a:solidFill>
              </a:rPr>
              <a:t>delà</a:t>
            </a:r>
            <a:r>
              <a:rPr lang="en-US" sz="1400" dirty="0">
                <a:solidFill>
                  <a:srgbClr val="244084"/>
                </a:solidFill>
              </a:rPr>
              <a:t> de la notion de« </a:t>
            </a:r>
            <a:r>
              <a:rPr lang="en-US" sz="1400" dirty="0" err="1">
                <a:solidFill>
                  <a:srgbClr val="244084"/>
                </a:solidFill>
              </a:rPr>
              <a:t>centre</a:t>
            </a:r>
            <a:r>
              <a:rPr lang="en-US" sz="1400" dirty="0">
                <a:solidFill>
                  <a:srgbClr val="244084"/>
                </a:solidFill>
              </a:rPr>
              <a:t> </a:t>
            </a:r>
            <a:r>
              <a:rPr lang="en-US" sz="1400" dirty="0" err="1">
                <a:solidFill>
                  <a:srgbClr val="244084"/>
                </a:solidFill>
              </a:rPr>
              <a:t>historique</a:t>
            </a:r>
            <a:r>
              <a:rPr lang="en-US" sz="1400" dirty="0">
                <a:solidFill>
                  <a:srgbClr val="244084"/>
                </a:solidFill>
              </a:rPr>
              <a:t> »</a:t>
            </a:r>
            <a:r>
              <a:rPr lang="en-US" sz="1400" dirty="0" err="1">
                <a:solidFill>
                  <a:srgbClr val="244084"/>
                </a:solidFill>
              </a:rPr>
              <a:t>ou</a:t>
            </a:r>
            <a:r>
              <a:rPr lang="en-US" sz="1400" dirty="0">
                <a:solidFill>
                  <a:srgbClr val="244084"/>
                </a:solidFill>
              </a:rPr>
              <a:t>« ensemble », pour </a:t>
            </a:r>
            <a:r>
              <a:rPr lang="en-US" sz="1400" dirty="0" err="1">
                <a:solidFill>
                  <a:srgbClr val="244084"/>
                </a:solidFill>
              </a:rPr>
              <a:t>englober</a:t>
            </a:r>
            <a:r>
              <a:rPr lang="en-US" sz="1400" dirty="0">
                <a:solidFill>
                  <a:srgbClr val="244084"/>
                </a:solidFill>
              </a:rPr>
              <a:t> le </a:t>
            </a:r>
            <a:r>
              <a:rPr lang="en-US" sz="1400" dirty="0" err="1">
                <a:solidFill>
                  <a:srgbClr val="244084"/>
                </a:solidFill>
              </a:rPr>
              <a:t>contexte</a:t>
            </a:r>
            <a:r>
              <a:rPr lang="en-US" sz="1400" dirty="0">
                <a:solidFill>
                  <a:srgbClr val="244084"/>
                </a:solidFill>
              </a:rPr>
              <a:t> </a:t>
            </a:r>
            <a:r>
              <a:rPr lang="en-US" sz="1400" dirty="0" err="1">
                <a:solidFill>
                  <a:srgbClr val="244084"/>
                </a:solidFill>
              </a:rPr>
              <a:t>urbain</a:t>
            </a:r>
            <a:r>
              <a:rPr lang="en-US" sz="1400" dirty="0">
                <a:solidFill>
                  <a:srgbClr val="244084"/>
                </a:solidFill>
              </a:rPr>
              <a:t> plus large et son cadre </a:t>
            </a:r>
            <a:r>
              <a:rPr lang="en-US" sz="1400" dirty="0" err="1">
                <a:solidFill>
                  <a:srgbClr val="244084"/>
                </a:solidFill>
              </a:rPr>
              <a:t>géographique</a:t>
            </a:r>
            <a:r>
              <a:rPr lang="en-US" sz="1400" dirty="0">
                <a:solidFill>
                  <a:srgbClr val="244084"/>
                </a:solidFill>
              </a:rPr>
              <a:t>.» </a:t>
            </a:r>
            <a:endParaRPr lang="en-US" sz="1600" dirty="0">
              <a:solidFill>
                <a:srgbClr val="244084"/>
              </a:solidFill>
            </a:endParaRPr>
          </a:p>
          <a:p>
            <a:pPr lvl="1">
              <a:lnSpc>
                <a:spcPct val="100000"/>
              </a:lnSpc>
              <a:spcBef>
                <a:spcPts val="0"/>
              </a:spcBef>
              <a:buFont typeface="Wingdings" panose="05000000000000000000" pitchFamily="2" charset="2"/>
              <a:buChar char="§"/>
              <a:defRPr/>
            </a:pPr>
            <a:r>
              <a:rPr lang="en-US" sz="1600" dirty="0" smtClean="0"/>
              <a:t>Preserving </a:t>
            </a:r>
            <a:r>
              <a:rPr lang="en-US" sz="1600" b="1" dirty="0"/>
              <a:t>the quality of the human </a:t>
            </a:r>
            <a:r>
              <a:rPr lang="en-US" sz="1600" b="1" dirty="0" smtClean="0"/>
              <a:t>environment</a:t>
            </a:r>
            <a:r>
              <a:rPr lang="en-US" sz="1600" dirty="0" smtClean="0"/>
              <a:t>; productive </a:t>
            </a:r>
            <a:r>
              <a:rPr lang="en-US" sz="1600" dirty="0"/>
              <a:t>and sustainable use of urban </a:t>
            </a:r>
            <a:r>
              <a:rPr lang="en-US" sz="1600" dirty="0" smtClean="0"/>
              <a:t>spaces; recognizing </a:t>
            </a:r>
            <a:r>
              <a:rPr lang="en-US" sz="1600" dirty="0"/>
              <a:t>their </a:t>
            </a:r>
            <a:r>
              <a:rPr lang="en-US" sz="1600" b="1" dirty="0"/>
              <a:t>dynamic</a:t>
            </a:r>
            <a:r>
              <a:rPr lang="en-US" sz="1600" dirty="0"/>
              <a:t> character, promoting social and functional </a:t>
            </a:r>
            <a:r>
              <a:rPr lang="en-US" sz="1600" b="1" dirty="0"/>
              <a:t>diversity</a:t>
            </a:r>
            <a:r>
              <a:rPr lang="en-US" sz="1600" dirty="0"/>
              <a:t> and </a:t>
            </a:r>
            <a:r>
              <a:rPr lang="en-US" sz="1600" b="1" dirty="0"/>
              <a:t>identity</a:t>
            </a:r>
            <a:r>
              <a:rPr lang="en-US" sz="1600" dirty="0"/>
              <a:t> / </a:t>
            </a:r>
            <a:r>
              <a:rPr lang="en-US" sz="1400" dirty="0" err="1">
                <a:solidFill>
                  <a:srgbClr val="244084"/>
                </a:solidFill>
              </a:rPr>
              <a:t>Préserver</a:t>
            </a:r>
            <a:r>
              <a:rPr lang="en-US" sz="1400" dirty="0">
                <a:solidFill>
                  <a:srgbClr val="244084"/>
                </a:solidFill>
              </a:rPr>
              <a:t> la </a:t>
            </a:r>
            <a:r>
              <a:rPr lang="en-US" sz="1400" dirty="0" err="1">
                <a:solidFill>
                  <a:srgbClr val="244084"/>
                </a:solidFill>
              </a:rPr>
              <a:t>qualité</a:t>
            </a:r>
            <a:r>
              <a:rPr lang="en-US" sz="1400" dirty="0">
                <a:solidFill>
                  <a:srgbClr val="244084"/>
                </a:solidFill>
              </a:rPr>
              <a:t> de </a:t>
            </a:r>
            <a:r>
              <a:rPr lang="en-US" sz="1400" dirty="0" err="1">
                <a:solidFill>
                  <a:srgbClr val="244084"/>
                </a:solidFill>
              </a:rPr>
              <a:t>l'environnement</a:t>
            </a:r>
            <a:r>
              <a:rPr lang="en-US" sz="1400" dirty="0">
                <a:solidFill>
                  <a:srgbClr val="244084"/>
                </a:solidFill>
              </a:rPr>
              <a:t> </a:t>
            </a:r>
            <a:r>
              <a:rPr lang="en-US" sz="1400" dirty="0" err="1">
                <a:solidFill>
                  <a:srgbClr val="244084"/>
                </a:solidFill>
              </a:rPr>
              <a:t>humain</a:t>
            </a:r>
            <a:r>
              <a:rPr lang="en-US" sz="1400" dirty="0">
                <a:solidFill>
                  <a:srgbClr val="244084"/>
                </a:solidFill>
              </a:rPr>
              <a:t>; </a:t>
            </a:r>
            <a:r>
              <a:rPr lang="en-US" sz="1400" dirty="0" err="1">
                <a:solidFill>
                  <a:srgbClr val="244084"/>
                </a:solidFill>
              </a:rPr>
              <a:t>utilisation</a:t>
            </a:r>
            <a:r>
              <a:rPr lang="en-US" sz="1400" dirty="0">
                <a:solidFill>
                  <a:srgbClr val="244084"/>
                </a:solidFill>
              </a:rPr>
              <a:t> productive et durable des </a:t>
            </a:r>
            <a:r>
              <a:rPr lang="en-US" sz="1400" dirty="0" err="1">
                <a:solidFill>
                  <a:srgbClr val="244084"/>
                </a:solidFill>
              </a:rPr>
              <a:t>espaces</a:t>
            </a:r>
            <a:r>
              <a:rPr lang="en-US" sz="1400" dirty="0">
                <a:solidFill>
                  <a:srgbClr val="244084"/>
                </a:solidFill>
              </a:rPr>
              <a:t> </a:t>
            </a:r>
            <a:r>
              <a:rPr lang="en-US" sz="1400" dirty="0" err="1">
                <a:solidFill>
                  <a:srgbClr val="244084"/>
                </a:solidFill>
              </a:rPr>
              <a:t>urbains</a:t>
            </a:r>
            <a:r>
              <a:rPr lang="en-US" sz="1400" dirty="0">
                <a:solidFill>
                  <a:srgbClr val="244084"/>
                </a:solidFill>
              </a:rPr>
              <a:t>; </a:t>
            </a:r>
            <a:r>
              <a:rPr lang="en-US" sz="1400" dirty="0" err="1">
                <a:solidFill>
                  <a:srgbClr val="244084"/>
                </a:solidFill>
              </a:rPr>
              <a:t>reconnaissant</a:t>
            </a:r>
            <a:r>
              <a:rPr lang="en-US" sz="1400" dirty="0">
                <a:solidFill>
                  <a:srgbClr val="244084"/>
                </a:solidFill>
              </a:rPr>
              <a:t> </a:t>
            </a:r>
            <a:r>
              <a:rPr lang="en-US" sz="1400" dirty="0" err="1">
                <a:solidFill>
                  <a:srgbClr val="244084"/>
                </a:solidFill>
              </a:rPr>
              <a:t>leur</a:t>
            </a:r>
            <a:r>
              <a:rPr lang="en-US" sz="1400" dirty="0">
                <a:solidFill>
                  <a:srgbClr val="244084"/>
                </a:solidFill>
              </a:rPr>
              <a:t> </a:t>
            </a:r>
            <a:r>
              <a:rPr lang="en-US" sz="1400" dirty="0" err="1">
                <a:solidFill>
                  <a:srgbClr val="244084"/>
                </a:solidFill>
              </a:rPr>
              <a:t>caractère</a:t>
            </a:r>
            <a:r>
              <a:rPr lang="en-US" sz="1400" dirty="0">
                <a:solidFill>
                  <a:srgbClr val="244084"/>
                </a:solidFill>
              </a:rPr>
              <a:t> </a:t>
            </a:r>
            <a:r>
              <a:rPr lang="en-US" sz="1400" dirty="0" err="1">
                <a:solidFill>
                  <a:srgbClr val="244084"/>
                </a:solidFill>
              </a:rPr>
              <a:t>dynamique</a:t>
            </a:r>
            <a:r>
              <a:rPr lang="en-US" sz="1400" dirty="0">
                <a:solidFill>
                  <a:srgbClr val="244084"/>
                </a:solidFill>
              </a:rPr>
              <a:t>, </a:t>
            </a:r>
            <a:r>
              <a:rPr lang="en-US" sz="1400" dirty="0" err="1">
                <a:solidFill>
                  <a:srgbClr val="244084"/>
                </a:solidFill>
              </a:rPr>
              <a:t>promouvant</a:t>
            </a:r>
            <a:r>
              <a:rPr lang="en-US" sz="1400" dirty="0">
                <a:solidFill>
                  <a:srgbClr val="244084"/>
                </a:solidFill>
              </a:rPr>
              <a:t> la </a:t>
            </a:r>
            <a:r>
              <a:rPr lang="en-US" sz="1400" dirty="0" err="1">
                <a:solidFill>
                  <a:srgbClr val="244084"/>
                </a:solidFill>
              </a:rPr>
              <a:t>diversité</a:t>
            </a:r>
            <a:r>
              <a:rPr lang="en-US" sz="1400" dirty="0">
                <a:solidFill>
                  <a:srgbClr val="244084"/>
                </a:solidFill>
              </a:rPr>
              <a:t> et </a:t>
            </a:r>
            <a:r>
              <a:rPr lang="en-US" sz="1400" dirty="0" err="1">
                <a:solidFill>
                  <a:srgbClr val="244084"/>
                </a:solidFill>
              </a:rPr>
              <a:t>l'identité</a:t>
            </a:r>
            <a:r>
              <a:rPr lang="en-US" sz="1400" dirty="0">
                <a:solidFill>
                  <a:srgbClr val="244084"/>
                </a:solidFill>
              </a:rPr>
              <a:t> </a:t>
            </a:r>
            <a:r>
              <a:rPr lang="en-US" sz="1400" dirty="0" err="1">
                <a:solidFill>
                  <a:srgbClr val="244084"/>
                </a:solidFill>
              </a:rPr>
              <a:t>sociales</a:t>
            </a:r>
            <a:r>
              <a:rPr lang="en-US" sz="1400" dirty="0">
                <a:solidFill>
                  <a:srgbClr val="244084"/>
                </a:solidFill>
              </a:rPr>
              <a:t> et </a:t>
            </a:r>
            <a:r>
              <a:rPr lang="en-US" sz="1400" dirty="0" err="1">
                <a:solidFill>
                  <a:srgbClr val="244084"/>
                </a:solidFill>
              </a:rPr>
              <a:t>fonctionnelles</a:t>
            </a:r>
            <a:endParaRPr lang="en-US" sz="1600" dirty="0">
              <a:solidFill>
                <a:srgbClr val="244084"/>
              </a:solidFill>
            </a:endParaRPr>
          </a:p>
          <a:p>
            <a:pPr lvl="1">
              <a:lnSpc>
                <a:spcPct val="120000"/>
              </a:lnSpc>
              <a:spcBef>
                <a:spcPts val="0"/>
              </a:spcBef>
              <a:buFont typeface="Wingdings" panose="05000000000000000000" pitchFamily="2" charset="2"/>
              <a:buChar char="§"/>
            </a:pPr>
            <a:endParaRPr lang="en-US" sz="1400" b="1" dirty="0"/>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sp>
        <p:nvSpPr>
          <p:cNvPr id="6"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a:t>U</a:t>
            </a:r>
            <a:r>
              <a:rPr lang="en-US" sz="3100" dirty="0" smtClean="0"/>
              <a:t>rban-Rural </a:t>
            </a:r>
            <a:r>
              <a:rPr lang="en-US" sz="3100" dirty="0"/>
              <a:t>linkages in UN P</a:t>
            </a:r>
            <a:r>
              <a:rPr lang="en-US" sz="3100" dirty="0" smtClean="0"/>
              <a:t>olicy </a:t>
            </a:r>
            <a:r>
              <a:rPr lang="en-US" sz="3100" dirty="0"/>
              <a:t>Documents </a:t>
            </a:r>
            <a:r>
              <a:rPr lang="en-US" sz="2800" dirty="0"/>
              <a:t>/ </a:t>
            </a:r>
            <a:r>
              <a:rPr lang="en-US" sz="2700" dirty="0">
                <a:solidFill>
                  <a:srgbClr val="244084"/>
                </a:solidFill>
              </a:rPr>
              <a:t>Liens </a:t>
            </a:r>
            <a:r>
              <a:rPr lang="en-US" sz="2700" dirty="0" err="1">
                <a:solidFill>
                  <a:srgbClr val="244084"/>
                </a:solidFill>
              </a:rPr>
              <a:t>urbain</a:t>
            </a:r>
            <a:r>
              <a:rPr lang="en-US" sz="2700" dirty="0">
                <a:solidFill>
                  <a:srgbClr val="244084"/>
                </a:solidFill>
              </a:rPr>
              <a:t>-rural </a:t>
            </a:r>
            <a:r>
              <a:rPr lang="en-US" sz="2700" dirty="0" err="1">
                <a:solidFill>
                  <a:srgbClr val="244084"/>
                </a:solidFill>
              </a:rPr>
              <a:t>dans</a:t>
            </a:r>
            <a:r>
              <a:rPr lang="en-US" sz="2700" dirty="0">
                <a:solidFill>
                  <a:srgbClr val="244084"/>
                </a:solidFill>
              </a:rPr>
              <a:t> les documents de </a:t>
            </a:r>
            <a:r>
              <a:rPr lang="en-US" sz="2700" dirty="0" err="1">
                <a:solidFill>
                  <a:srgbClr val="244084"/>
                </a:solidFill>
              </a:rPr>
              <a:t>politique</a:t>
            </a:r>
            <a:r>
              <a:rPr lang="en-US" sz="2700" dirty="0">
                <a:solidFill>
                  <a:srgbClr val="244084"/>
                </a:solidFill>
              </a:rPr>
              <a:t> des Nations </a:t>
            </a:r>
            <a:r>
              <a:rPr lang="en-US" sz="2700" dirty="0" err="1">
                <a:solidFill>
                  <a:srgbClr val="244084"/>
                </a:solidFill>
              </a:rPr>
              <a:t>Unies</a:t>
            </a:r>
            <a:r>
              <a:rPr lang="en-US" sz="2800" dirty="0"/>
              <a:t> </a:t>
            </a:r>
            <a:endParaRPr lang="en-US" sz="3200" dirty="0"/>
          </a:p>
        </p:txBody>
      </p:sp>
      <p:pic>
        <p:nvPicPr>
          <p:cNvPr id="7" name="Picture 18" descr="sinassos genel-ak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84571" y="3931219"/>
            <a:ext cx="1959428" cy="2607745"/>
          </a:xfrm>
          <a:prstGeom prst="rect">
            <a:avLst/>
          </a:prstGeom>
          <a:solidFill>
            <a:schemeClr val="accent1"/>
          </a:solidFill>
          <a:ln w="9525">
            <a:solidFill>
              <a:srgbClr val="9966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7"/>
          <p:cNvPicPr>
            <a:picLocks noChangeAspect="1"/>
          </p:cNvPicPr>
          <p:nvPr/>
        </p:nvPicPr>
        <p:blipFill>
          <a:blip r:embed="rId3"/>
          <a:stretch>
            <a:fillRect/>
          </a:stretch>
        </p:blipFill>
        <p:spPr>
          <a:xfrm>
            <a:off x="7184571" y="1025284"/>
            <a:ext cx="1980000" cy="2822790"/>
          </a:xfrm>
          <a:prstGeom prst="rect">
            <a:avLst/>
          </a:prstGeom>
        </p:spPr>
      </p:pic>
      <p:sp>
        <p:nvSpPr>
          <p:cNvPr id="2" name="TextBox 1"/>
          <p:cNvSpPr txBox="1"/>
          <p:nvPr/>
        </p:nvSpPr>
        <p:spPr>
          <a:xfrm>
            <a:off x="-157238" y="181428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2235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1"/>
            <a:ext cx="9144000" cy="1572381"/>
          </a:xfrm>
        </p:spPr>
        <p:txBody>
          <a:bodyPr>
            <a:normAutofit fontScale="90000"/>
          </a:bodyPr>
          <a:lstStyle/>
          <a:p>
            <a:pPr algn="ctr"/>
            <a:r>
              <a:rPr lang="en-US" sz="3100" dirty="0" smtClean="0"/>
              <a:t>How </a:t>
            </a:r>
            <a:r>
              <a:rPr lang="en-US" sz="3100" dirty="0"/>
              <a:t>to more fully recognize and mainstream rural heritage and </a:t>
            </a:r>
            <a:r>
              <a:rPr lang="en-US" sz="3100" dirty="0" smtClean="0"/>
              <a:t>landscapes within SD? </a:t>
            </a:r>
            <a:r>
              <a:rPr lang="en-US" sz="3100" dirty="0"/>
              <a:t>/</a:t>
            </a:r>
            <a:r>
              <a:rPr lang="en-US" sz="3100" dirty="0">
                <a:solidFill>
                  <a:srgbClr val="244084"/>
                </a:solidFill>
              </a:rPr>
              <a:t> </a:t>
            </a:r>
            <a:r>
              <a:rPr lang="en-US" sz="3100" dirty="0" smtClean="0">
                <a:solidFill>
                  <a:srgbClr val="244084"/>
                </a:solidFill>
              </a:rPr>
              <a:t/>
            </a:r>
            <a:br>
              <a:rPr lang="en-US" sz="3100" dirty="0" smtClean="0">
                <a:solidFill>
                  <a:srgbClr val="244084"/>
                </a:solidFill>
              </a:rPr>
            </a:br>
            <a:r>
              <a:rPr lang="en-US" sz="2700" dirty="0" smtClean="0">
                <a:solidFill>
                  <a:srgbClr val="244084"/>
                </a:solidFill>
              </a:rPr>
              <a:t>Comment </a:t>
            </a:r>
            <a:r>
              <a:rPr lang="en-US" sz="2700" dirty="0" err="1">
                <a:solidFill>
                  <a:srgbClr val="244084"/>
                </a:solidFill>
              </a:rPr>
              <a:t>mieux</a:t>
            </a:r>
            <a:r>
              <a:rPr lang="en-US" sz="2700" dirty="0">
                <a:solidFill>
                  <a:srgbClr val="244084"/>
                </a:solidFill>
              </a:rPr>
              <a:t> </a:t>
            </a:r>
            <a:r>
              <a:rPr lang="en-US" sz="2700" dirty="0" err="1">
                <a:solidFill>
                  <a:srgbClr val="244084"/>
                </a:solidFill>
              </a:rPr>
              <a:t>reconnaître</a:t>
            </a:r>
            <a:r>
              <a:rPr lang="en-US" sz="2700" dirty="0">
                <a:solidFill>
                  <a:srgbClr val="244084"/>
                </a:solidFill>
              </a:rPr>
              <a:t> et </a:t>
            </a:r>
            <a:r>
              <a:rPr lang="en-US" sz="2700" dirty="0" err="1">
                <a:solidFill>
                  <a:srgbClr val="244084"/>
                </a:solidFill>
              </a:rPr>
              <a:t>intégrer</a:t>
            </a:r>
            <a:r>
              <a:rPr lang="en-US" sz="2700" dirty="0">
                <a:solidFill>
                  <a:srgbClr val="244084"/>
                </a:solidFill>
              </a:rPr>
              <a:t> le </a:t>
            </a:r>
            <a:r>
              <a:rPr lang="en-US" sz="2700" dirty="0" err="1">
                <a:solidFill>
                  <a:srgbClr val="244084"/>
                </a:solidFill>
              </a:rPr>
              <a:t>patrimoine</a:t>
            </a:r>
            <a:r>
              <a:rPr lang="en-US" sz="2700" dirty="0">
                <a:solidFill>
                  <a:srgbClr val="244084"/>
                </a:solidFill>
              </a:rPr>
              <a:t> et les </a:t>
            </a:r>
            <a:r>
              <a:rPr lang="en-US" sz="2700" dirty="0" err="1">
                <a:solidFill>
                  <a:srgbClr val="244084"/>
                </a:solidFill>
              </a:rPr>
              <a:t>paysages</a:t>
            </a:r>
            <a:r>
              <a:rPr lang="en-US" sz="2700" dirty="0">
                <a:solidFill>
                  <a:srgbClr val="244084"/>
                </a:solidFill>
              </a:rPr>
              <a:t> </a:t>
            </a:r>
            <a:r>
              <a:rPr lang="en-US" sz="2700" dirty="0" err="1">
                <a:solidFill>
                  <a:srgbClr val="244084"/>
                </a:solidFill>
              </a:rPr>
              <a:t>ruraux</a:t>
            </a:r>
            <a:r>
              <a:rPr lang="en-US" sz="2700" dirty="0">
                <a:solidFill>
                  <a:srgbClr val="244084"/>
                </a:solidFill>
              </a:rPr>
              <a:t> au </a:t>
            </a:r>
            <a:r>
              <a:rPr lang="en-US" sz="2700" dirty="0" err="1">
                <a:solidFill>
                  <a:srgbClr val="244084"/>
                </a:solidFill>
              </a:rPr>
              <a:t>sein</a:t>
            </a:r>
            <a:r>
              <a:rPr lang="en-US" sz="2700" dirty="0">
                <a:solidFill>
                  <a:srgbClr val="244084"/>
                </a:solidFill>
              </a:rPr>
              <a:t> du DD</a:t>
            </a:r>
            <a:r>
              <a:rPr lang="en-US" sz="2700" dirty="0"/>
              <a:t> </a:t>
            </a: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180990" y="1765904"/>
            <a:ext cx="5661011" cy="4776554"/>
          </a:xfrm>
        </p:spPr>
        <p:txBody>
          <a:bodyPr>
            <a:normAutofit lnSpcReduction="10000"/>
          </a:bodyPr>
          <a:lstStyle/>
          <a:p>
            <a:pPr>
              <a:lnSpc>
                <a:spcPct val="100000"/>
              </a:lnSpc>
              <a:spcBef>
                <a:spcPts val="0"/>
              </a:spcBef>
              <a:buFont typeface="Wingdings" panose="05000000000000000000" pitchFamily="2" charset="2"/>
              <a:buChar char="§"/>
            </a:pPr>
            <a:r>
              <a:rPr lang="en-US" sz="1800" b="1" dirty="0"/>
              <a:t>Better </a:t>
            </a:r>
            <a:r>
              <a:rPr lang="en-US" sz="1800" b="1" dirty="0" smtClean="0"/>
              <a:t>localizing/ implementation of </a:t>
            </a:r>
            <a:r>
              <a:rPr lang="en-US" sz="1800" b="1" dirty="0"/>
              <a:t>current </a:t>
            </a:r>
            <a:r>
              <a:rPr lang="en-US" sz="1800" b="1" dirty="0" smtClean="0"/>
              <a:t>agenda</a:t>
            </a:r>
            <a:r>
              <a:rPr lang="en-US" sz="1800" dirty="0" smtClean="0"/>
              <a:t>: SDGs, New Urban Agenda, etc. / </a:t>
            </a:r>
            <a:r>
              <a:rPr lang="en-US" sz="1600" dirty="0" err="1">
                <a:solidFill>
                  <a:srgbClr val="244084"/>
                </a:solidFill>
              </a:rPr>
              <a:t>Meilleure</a:t>
            </a:r>
            <a:r>
              <a:rPr lang="en-US" sz="1600" dirty="0">
                <a:solidFill>
                  <a:srgbClr val="244084"/>
                </a:solidFill>
              </a:rPr>
              <a:t> </a:t>
            </a:r>
            <a:r>
              <a:rPr lang="en-US" sz="1600" dirty="0" err="1">
                <a:solidFill>
                  <a:srgbClr val="244084"/>
                </a:solidFill>
              </a:rPr>
              <a:t>localisation</a:t>
            </a:r>
            <a:r>
              <a:rPr lang="en-US" sz="1600" dirty="0">
                <a:solidFill>
                  <a:srgbClr val="244084"/>
                </a:solidFill>
              </a:rPr>
              <a:t> / </a:t>
            </a:r>
            <a:r>
              <a:rPr lang="en-US" sz="1600" dirty="0" err="1">
                <a:solidFill>
                  <a:srgbClr val="244084"/>
                </a:solidFill>
              </a:rPr>
              <a:t>mise</a:t>
            </a:r>
            <a:r>
              <a:rPr lang="en-US" sz="1600" dirty="0">
                <a:solidFill>
                  <a:srgbClr val="244084"/>
                </a:solidFill>
              </a:rPr>
              <a:t> en </a:t>
            </a:r>
            <a:r>
              <a:rPr lang="en-US" sz="1600" dirty="0" err="1">
                <a:solidFill>
                  <a:srgbClr val="244084"/>
                </a:solidFill>
              </a:rPr>
              <a:t>œuvre</a:t>
            </a:r>
            <a:r>
              <a:rPr lang="en-US" sz="1600" dirty="0">
                <a:solidFill>
                  <a:srgbClr val="244084"/>
                </a:solidFill>
              </a:rPr>
              <a:t> de </a:t>
            </a:r>
            <a:r>
              <a:rPr lang="en-US" sz="1600" dirty="0" err="1">
                <a:solidFill>
                  <a:srgbClr val="244084"/>
                </a:solidFill>
              </a:rPr>
              <a:t>l'agenda</a:t>
            </a:r>
            <a:r>
              <a:rPr lang="en-US" sz="1600" dirty="0">
                <a:solidFill>
                  <a:srgbClr val="244084"/>
                </a:solidFill>
              </a:rPr>
              <a:t> </a:t>
            </a:r>
            <a:r>
              <a:rPr lang="en-US" sz="1600" dirty="0" err="1">
                <a:solidFill>
                  <a:srgbClr val="244084"/>
                </a:solidFill>
              </a:rPr>
              <a:t>actuel</a:t>
            </a:r>
            <a:r>
              <a:rPr lang="en-US" sz="1600" dirty="0">
                <a:solidFill>
                  <a:srgbClr val="244084"/>
                </a:solidFill>
              </a:rPr>
              <a:t>: ODD, </a:t>
            </a:r>
            <a:r>
              <a:rPr lang="en-US" sz="1600" dirty="0" smtClean="0">
                <a:solidFill>
                  <a:srgbClr val="244084"/>
                </a:solidFill>
              </a:rPr>
              <a:t>NPV, </a:t>
            </a:r>
            <a:r>
              <a:rPr lang="en-US" sz="1600" dirty="0">
                <a:solidFill>
                  <a:srgbClr val="244084"/>
                </a:solidFill>
              </a:rPr>
              <a:t>etc. </a:t>
            </a:r>
            <a:r>
              <a:rPr lang="en-US" sz="1800" dirty="0"/>
              <a:t>(2020-2030) </a:t>
            </a:r>
            <a:endParaRPr lang="en-US" sz="1800" dirty="0" smtClean="0"/>
          </a:p>
          <a:p>
            <a:pPr lvl="1">
              <a:lnSpc>
                <a:spcPct val="100000"/>
              </a:lnSpc>
              <a:spcBef>
                <a:spcPts val="0"/>
              </a:spcBef>
              <a:buFont typeface="Wingdings" panose="05000000000000000000" pitchFamily="2" charset="2"/>
              <a:buChar char="§"/>
            </a:pPr>
            <a:r>
              <a:rPr lang="en-US" sz="1600" b="1" dirty="0" smtClean="0"/>
              <a:t>Internal:</a:t>
            </a:r>
            <a:r>
              <a:rPr lang="en-US" sz="1600" dirty="0" smtClean="0"/>
              <a:t> </a:t>
            </a:r>
            <a:r>
              <a:rPr lang="en-US" sz="1600" dirty="0" smtClean="0">
                <a:solidFill>
                  <a:srgbClr val="FF0000"/>
                </a:solidFill>
              </a:rPr>
              <a:t>Understand, practice, advocate connections within the </a:t>
            </a:r>
            <a:r>
              <a:rPr lang="en-US" sz="1600" dirty="0">
                <a:solidFill>
                  <a:srgbClr val="FF0000"/>
                </a:solidFill>
              </a:rPr>
              <a:t>heritage community </a:t>
            </a:r>
            <a:r>
              <a:rPr lang="en-US" sz="1600" dirty="0"/>
              <a:t>/ </a:t>
            </a:r>
            <a:r>
              <a:rPr lang="en-US" sz="1400" b="1" dirty="0" smtClean="0">
                <a:solidFill>
                  <a:srgbClr val="244084"/>
                </a:solidFill>
              </a:rPr>
              <a:t>Interne</a:t>
            </a:r>
            <a:r>
              <a:rPr lang="en-US" sz="1400" dirty="0">
                <a:solidFill>
                  <a:srgbClr val="244084"/>
                </a:solidFill>
              </a:rPr>
              <a:t>: </a:t>
            </a:r>
            <a:r>
              <a:rPr lang="en-US" sz="1400" dirty="0" err="1" smtClean="0">
                <a:solidFill>
                  <a:srgbClr val="244084"/>
                </a:solidFill>
              </a:rPr>
              <a:t>comprendre</a:t>
            </a:r>
            <a:r>
              <a:rPr lang="en-US" sz="1400" dirty="0" smtClean="0">
                <a:solidFill>
                  <a:srgbClr val="244084"/>
                </a:solidFill>
              </a:rPr>
              <a:t>, </a:t>
            </a:r>
            <a:r>
              <a:rPr lang="en-US" sz="1400" dirty="0" err="1">
                <a:solidFill>
                  <a:srgbClr val="244084"/>
                </a:solidFill>
              </a:rPr>
              <a:t>pratiquer</a:t>
            </a:r>
            <a:r>
              <a:rPr lang="en-US" sz="1400" dirty="0">
                <a:solidFill>
                  <a:srgbClr val="244084"/>
                </a:solidFill>
              </a:rPr>
              <a:t>, </a:t>
            </a:r>
            <a:r>
              <a:rPr lang="en-US" sz="1400" dirty="0" err="1">
                <a:solidFill>
                  <a:srgbClr val="244084"/>
                </a:solidFill>
              </a:rPr>
              <a:t>défendre</a:t>
            </a:r>
            <a:r>
              <a:rPr lang="en-US" sz="1400" dirty="0">
                <a:solidFill>
                  <a:srgbClr val="244084"/>
                </a:solidFill>
              </a:rPr>
              <a:t> les liens </a:t>
            </a:r>
            <a:r>
              <a:rPr lang="en-US" sz="1400" dirty="0" smtClean="0">
                <a:solidFill>
                  <a:srgbClr val="244084"/>
                </a:solidFill>
              </a:rPr>
              <a:t>au </a:t>
            </a:r>
            <a:r>
              <a:rPr lang="en-US" sz="1400" dirty="0" err="1">
                <a:solidFill>
                  <a:srgbClr val="244084"/>
                </a:solidFill>
              </a:rPr>
              <a:t>sein</a:t>
            </a:r>
            <a:r>
              <a:rPr lang="en-US" sz="1400" dirty="0">
                <a:solidFill>
                  <a:srgbClr val="244084"/>
                </a:solidFill>
              </a:rPr>
              <a:t> de la </a:t>
            </a:r>
            <a:r>
              <a:rPr lang="en-US" sz="1400" dirty="0" err="1">
                <a:solidFill>
                  <a:srgbClr val="244084"/>
                </a:solidFill>
              </a:rPr>
              <a:t>communauté</a:t>
            </a:r>
            <a:r>
              <a:rPr lang="en-US" sz="1400" dirty="0">
                <a:solidFill>
                  <a:srgbClr val="244084"/>
                </a:solidFill>
              </a:rPr>
              <a:t> du </a:t>
            </a:r>
            <a:r>
              <a:rPr lang="en-US" sz="1400" dirty="0" err="1">
                <a:solidFill>
                  <a:srgbClr val="244084"/>
                </a:solidFill>
              </a:rPr>
              <a:t>patrimoine</a:t>
            </a:r>
            <a:endParaRPr lang="en-US" sz="1600" dirty="0" smtClean="0">
              <a:solidFill>
                <a:srgbClr val="244084"/>
              </a:solidFill>
            </a:endParaRPr>
          </a:p>
          <a:p>
            <a:pPr lvl="1">
              <a:lnSpc>
                <a:spcPct val="100000"/>
              </a:lnSpc>
              <a:spcBef>
                <a:spcPts val="0"/>
              </a:spcBef>
              <a:buFont typeface="Wingdings" panose="05000000000000000000" pitchFamily="2" charset="2"/>
              <a:buChar char="§"/>
            </a:pPr>
            <a:r>
              <a:rPr lang="en-US" sz="1600" b="1" dirty="0" smtClean="0"/>
              <a:t>External:</a:t>
            </a:r>
            <a:r>
              <a:rPr lang="en-US" sz="1600" dirty="0" smtClean="0"/>
              <a:t> </a:t>
            </a:r>
            <a:r>
              <a:rPr lang="en-US" sz="1600" dirty="0" smtClean="0">
                <a:solidFill>
                  <a:srgbClr val="FF0000"/>
                </a:solidFill>
              </a:rPr>
              <a:t>Communicate</a:t>
            </a:r>
            <a:r>
              <a:rPr lang="en-US" sz="1600" dirty="0" smtClean="0"/>
              <a:t> heritage </a:t>
            </a:r>
            <a:r>
              <a:rPr lang="en-US" sz="1600" dirty="0" smtClean="0"/>
              <a:t>content/ messages </a:t>
            </a:r>
            <a:r>
              <a:rPr lang="en-US" sz="1600" dirty="0" smtClean="0"/>
              <a:t>to stakeholders, understand non-heritage concerns, create new synergies / </a:t>
            </a:r>
            <a:r>
              <a:rPr lang="en-US" sz="1400" b="1" dirty="0" err="1">
                <a:solidFill>
                  <a:srgbClr val="244084"/>
                </a:solidFill>
              </a:rPr>
              <a:t>Externe</a:t>
            </a:r>
            <a:r>
              <a:rPr lang="en-US" sz="1400" b="1" dirty="0">
                <a:solidFill>
                  <a:srgbClr val="244084"/>
                </a:solidFill>
              </a:rPr>
              <a:t>: </a:t>
            </a:r>
            <a:r>
              <a:rPr lang="en-US" sz="1400" dirty="0" err="1" smtClean="0">
                <a:solidFill>
                  <a:srgbClr val="244084"/>
                </a:solidFill>
              </a:rPr>
              <a:t>communiquer</a:t>
            </a:r>
            <a:r>
              <a:rPr lang="en-US" sz="1400" dirty="0" smtClean="0">
                <a:solidFill>
                  <a:srgbClr val="244084"/>
                </a:solidFill>
              </a:rPr>
              <a:t> le </a:t>
            </a:r>
            <a:r>
              <a:rPr lang="en-US" sz="1400" dirty="0" err="1" smtClean="0">
                <a:solidFill>
                  <a:srgbClr val="244084"/>
                </a:solidFill>
              </a:rPr>
              <a:t>contenu</a:t>
            </a:r>
            <a:r>
              <a:rPr lang="en-US" sz="1400" dirty="0" smtClean="0">
                <a:solidFill>
                  <a:srgbClr val="244084"/>
                </a:solidFill>
              </a:rPr>
              <a:t>/ messages </a:t>
            </a:r>
            <a:r>
              <a:rPr lang="en-US" sz="1400" dirty="0" err="1" smtClean="0">
                <a:solidFill>
                  <a:srgbClr val="244084"/>
                </a:solidFill>
              </a:rPr>
              <a:t>sur</a:t>
            </a:r>
            <a:r>
              <a:rPr lang="en-US" sz="1400" dirty="0" smtClean="0">
                <a:solidFill>
                  <a:srgbClr val="244084"/>
                </a:solidFill>
              </a:rPr>
              <a:t> </a:t>
            </a:r>
            <a:r>
              <a:rPr lang="en-US" sz="1400" dirty="0">
                <a:solidFill>
                  <a:srgbClr val="244084"/>
                </a:solidFill>
              </a:rPr>
              <a:t>le </a:t>
            </a:r>
            <a:r>
              <a:rPr lang="en-US" sz="1400" dirty="0" err="1">
                <a:solidFill>
                  <a:srgbClr val="244084"/>
                </a:solidFill>
              </a:rPr>
              <a:t>patrimoine</a:t>
            </a:r>
            <a:r>
              <a:rPr lang="en-US" sz="1400" dirty="0">
                <a:solidFill>
                  <a:srgbClr val="244084"/>
                </a:solidFill>
              </a:rPr>
              <a:t> aux parties </a:t>
            </a:r>
            <a:r>
              <a:rPr lang="en-US" sz="1400" dirty="0" err="1">
                <a:solidFill>
                  <a:srgbClr val="244084"/>
                </a:solidFill>
              </a:rPr>
              <a:t>prenantes</a:t>
            </a:r>
            <a:r>
              <a:rPr lang="en-US" sz="1400" dirty="0">
                <a:solidFill>
                  <a:srgbClr val="244084"/>
                </a:solidFill>
              </a:rPr>
              <a:t>, </a:t>
            </a:r>
            <a:r>
              <a:rPr lang="en-US" sz="1400" dirty="0" err="1" smtClean="0">
                <a:solidFill>
                  <a:srgbClr val="244084"/>
                </a:solidFill>
              </a:rPr>
              <a:t>comprendre</a:t>
            </a:r>
            <a:r>
              <a:rPr lang="en-US" sz="1400" dirty="0" smtClean="0">
                <a:solidFill>
                  <a:srgbClr val="244084"/>
                </a:solidFill>
              </a:rPr>
              <a:t> </a:t>
            </a:r>
            <a:r>
              <a:rPr lang="en-US" sz="1400" dirty="0">
                <a:solidFill>
                  <a:srgbClr val="244084"/>
                </a:solidFill>
              </a:rPr>
              <a:t>les </a:t>
            </a:r>
            <a:r>
              <a:rPr lang="en-US" sz="1400" dirty="0" err="1">
                <a:solidFill>
                  <a:srgbClr val="244084"/>
                </a:solidFill>
              </a:rPr>
              <a:t>préoccupations</a:t>
            </a:r>
            <a:r>
              <a:rPr lang="en-US" sz="1400" dirty="0">
                <a:solidFill>
                  <a:srgbClr val="244084"/>
                </a:solidFill>
              </a:rPr>
              <a:t> non </a:t>
            </a:r>
            <a:r>
              <a:rPr lang="en-US" sz="1400" dirty="0" err="1">
                <a:solidFill>
                  <a:srgbClr val="244084"/>
                </a:solidFill>
              </a:rPr>
              <a:t>patrimoniales</a:t>
            </a:r>
            <a:r>
              <a:rPr lang="en-US" sz="1400" dirty="0">
                <a:solidFill>
                  <a:srgbClr val="244084"/>
                </a:solidFill>
              </a:rPr>
              <a:t>, </a:t>
            </a:r>
            <a:r>
              <a:rPr lang="en-US" sz="1400" dirty="0" err="1">
                <a:solidFill>
                  <a:srgbClr val="244084"/>
                </a:solidFill>
              </a:rPr>
              <a:t>créer</a:t>
            </a:r>
            <a:r>
              <a:rPr lang="en-US" sz="1400" dirty="0">
                <a:solidFill>
                  <a:srgbClr val="244084"/>
                </a:solidFill>
              </a:rPr>
              <a:t> de </a:t>
            </a:r>
            <a:r>
              <a:rPr lang="en-US" sz="1400" dirty="0" err="1">
                <a:solidFill>
                  <a:srgbClr val="244084"/>
                </a:solidFill>
              </a:rPr>
              <a:t>nouvelles</a:t>
            </a:r>
            <a:r>
              <a:rPr lang="en-US" sz="1400" dirty="0">
                <a:solidFill>
                  <a:srgbClr val="244084"/>
                </a:solidFill>
              </a:rPr>
              <a:t> synergies </a:t>
            </a:r>
            <a:endParaRPr lang="en-US" sz="1600" dirty="0" smtClean="0">
              <a:solidFill>
                <a:srgbClr val="244084"/>
              </a:solidFill>
            </a:endParaRPr>
          </a:p>
          <a:p>
            <a:pPr lvl="1">
              <a:lnSpc>
                <a:spcPct val="100000"/>
              </a:lnSpc>
              <a:spcBef>
                <a:spcPts val="0"/>
              </a:spcBef>
              <a:buFont typeface="Wingdings" panose="05000000000000000000" pitchFamily="2" charset="2"/>
              <a:buChar char="§"/>
            </a:pPr>
            <a:r>
              <a:rPr lang="en-US" sz="1600" b="1" dirty="0" smtClean="0"/>
              <a:t>High-level, national/sub-national, grassroots: </a:t>
            </a:r>
            <a:r>
              <a:rPr lang="en-US" sz="1600" dirty="0"/>
              <a:t>P</a:t>
            </a:r>
            <a:r>
              <a:rPr lang="en-US" sz="1600" dirty="0" smtClean="0"/>
              <a:t>olicy messages</a:t>
            </a:r>
            <a:r>
              <a:rPr lang="en-US" sz="1600" dirty="0"/>
              <a:t> </a:t>
            </a:r>
            <a:r>
              <a:rPr lang="en-US" sz="1600" dirty="0" smtClean="0"/>
              <a:t>(</a:t>
            </a:r>
            <a:r>
              <a:rPr lang="en-US" sz="1600" dirty="0" err="1" smtClean="0"/>
              <a:t>inc.reporting</a:t>
            </a:r>
            <a:r>
              <a:rPr lang="en-US" sz="1600" dirty="0" smtClean="0"/>
              <a:t>, measuring, monitoring); promoting/ scaling up case studies / </a:t>
            </a:r>
            <a:r>
              <a:rPr lang="en-US" sz="1400" dirty="0">
                <a:solidFill>
                  <a:srgbClr val="244084"/>
                </a:solidFill>
              </a:rPr>
              <a:t>Haut </a:t>
            </a:r>
            <a:r>
              <a:rPr lang="en-US" sz="1400" dirty="0" err="1">
                <a:solidFill>
                  <a:srgbClr val="244084"/>
                </a:solidFill>
              </a:rPr>
              <a:t>niveau</a:t>
            </a:r>
            <a:r>
              <a:rPr lang="en-US" sz="1400" dirty="0">
                <a:solidFill>
                  <a:srgbClr val="244084"/>
                </a:solidFill>
              </a:rPr>
              <a:t>, national / sous-</a:t>
            </a:r>
            <a:r>
              <a:rPr lang="en-US" sz="1400" dirty="0" smtClean="0">
                <a:solidFill>
                  <a:srgbClr val="244084"/>
                </a:solidFill>
              </a:rPr>
              <a:t>national, local</a:t>
            </a:r>
            <a:r>
              <a:rPr lang="en-US" sz="1400" dirty="0">
                <a:solidFill>
                  <a:srgbClr val="244084"/>
                </a:solidFill>
              </a:rPr>
              <a:t>: messages </a:t>
            </a:r>
            <a:r>
              <a:rPr lang="en-US" sz="1400" dirty="0" err="1">
                <a:solidFill>
                  <a:srgbClr val="244084"/>
                </a:solidFill>
              </a:rPr>
              <a:t>politiques</a:t>
            </a:r>
            <a:r>
              <a:rPr lang="en-US" sz="1400" dirty="0">
                <a:solidFill>
                  <a:srgbClr val="244084"/>
                </a:solidFill>
              </a:rPr>
              <a:t> </a:t>
            </a:r>
            <a:r>
              <a:rPr lang="en-US" sz="1400" dirty="0" smtClean="0">
                <a:solidFill>
                  <a:srgbClr val="244084"/>
                </a:solidFill>
              </a:rPr>
              <a:t>(rapport</a:t>
            </a:r>
            <a:r>
              <a:rPr lang="en-US" sz="1400" dirty="0">
                <a:solidFill>
                  <a:srgbClr val="244084"/>
                </a:solidFill>
              </a:rPr>
              <a:t>, </a:t>
            </a:r>
            <a:r>
              <a:rPr lang="en-US" sz="1400" dirty="0" err="1">
                <a:solidFill>
                  <a:srgbClr val="244084"/>
                </a:solidFill>
              </a:rPr>
              <a:t>mesure</a:t>
            </a:r>
            <a:r>
              <a:rPr lang="en-US" sz="1400" dirty="0">
                <a:solidFill>
                  <a:srgbClr val="244084"/>
                </a:solidFill>
              </a:rPr>
              <a:t>, </a:t>
            </a:r>
            <a:r>
              <a:rPr lang="en-US" sz="1400" dirty="0" err="1">
                <a:solidFill>
                  <a:srgbClr val="244084"/>
                </a:solidFill>
              </a:rPr>
              <a:t>suivi</a:t>
            </a:r>
            <a:r>
              <a:rPr lang="en-US" sz="1400" dirty="0">
                <a:solidFill>
                  <a:srgbClr val="244084"/>
                </a:solidFill>
              </a:rPr>
              <a:t>); promotion / </a:t>
            </a:r>
            <a:r>
              <a:rPr lang="en-US" sz="1400" dirty="0" err="1">
                <a:solidFill>
                  <a:srgbClr val="244084"/>
                </a:solidFill>
              </a:rPr>
              <a:t>mise</a:t>
            </a:r>
            <a:r>
              <a:rPr lang="en-US" sz="1400" dirty="0">
                <a:solidFill>
                  <a:srgbClr val="244084"/>
                </a:solidFill>
              </a:rPr>
              <a:t> </a:t>
            </a:r>
            <a:r>
              <a:rPr lang="en-US" sz="1400" dirty="0" err="1">
                <a:solidFill>
                  <a:srgbClr val="244084"/>
                </a:solidFill>
              </a:rPr>
              <a:t>à</a:t>
            </a:r>
            <a:r>
              <a:rPr lang="en-US" sz="1400" dirty="0">
                <a:solidFill>
                  <a:srgbClr val="244084"/>
                </a:solidFill>
              </a:rPr>
              <a:t> </a:t>
            </a:r>
            <a:r>
              <a:rPr lang="en-US" sz="1400" dirty="0" err="1">
                <a:solidFill>
                  <a:srgbClr val="244084"/>
                </a:solidFill>
              </a:rPr>
              <a:t>l'échelle</a:t>
            </a:r>
            <a:r>
              <a:rPr lang="en-US" sz="1400" dirty="0">
                <a:solidFill>
                  <a:srgbClr val="244084"/>
                </a:solidFill>
              </a:rPr>
              <a:t> </a:t>
            </a:r>
            <a:r>
              <a:rPr lang="en-US" sz="1400" dirty="0" err="1">
                <a:solidFill>
                  <a:srgbClr val="244084"/>
                </a:solidFill>
              </a:rPr>
              <a:t>d'études</a:t>
            </a:r>
            <a:r>
              <a:rPr lang="en-US" sz="1400" dirty="0">
                <a:solidFill>
                  <a:srgbClr val="244084"/>
                </a:solidFill>
              </a:rPr>
              <a:t> de </a:t>
            </a:r>
            <a:r>
              <a:rPr lang="en-US" sz="1400" dirty="0" err="1">
                <a:solidFill>
                  <a:srgbClr val="244084"/>
                </a:solidFill>
              </a:rPr>
              <a:t>cas</a:t>
            </a:r>
            <a:r>
              <a:rPr lang="en-US" sz="1400" dirty="0">
                <a:solidFill>
                  <a:srgbClr val="244084"/>
                </a:solidFill>
              </a:rPr>
              <a:t> </a:t>
            </a:r>
            <a:endParaRPr lang="en-US" sz="1600" dirty="0" smtClean="0">
              <a:solidFill>
                <a:srgbClr val="244084"/>
              </a:solidFill>
            </a:endParaRPr>
          </a:p>
          <a:p>
            <a:pPr>
              <a:lnSpc>
                <a:spcPct val="100000"/>
              </a:lnSpc>
              <a:spcBef>
                <a:spcPts val="0"/>
              </a:spcBef>
              <a:buFont typeface="Wingdings" panose="05000000000000000000" pitchFamily="2" charset="2"/>
              <a:buChar char="§"/>
            </a:pPr>
            <a:r>
              <a:rPr lang="en-US" sz="1800" b="1" dirty="0" smtClean="0"/>
              <a:t>Preparation for next round of agenda-setting </a:t>
            </a:r>
            <a:r>
              <a:rPr lang="en-US" sz="1800" dirty="0" smtClean="0"/>
              <a:t>/ </a:t>
            </a:r>
            <a:r>
              <a:rPr lang="en-US" sz="1600" dirty="0" err="1" smtClean="0">
                <a:solidFill>
                  <a:srgbClr val="244084"/>
                </a:solidFill>
              </a:rPr>
              <a:t>Préparation</a:t>
            </a:r>
            <a:r>
              <a:rPr lang="en-US" sz="1600" dirty="0" smtClean="0">
                <a:solidFill>
                  <a:srgbClr val="244084"/>
                </a:solidFill>
              </a:rPr>
              <a:t> </a:t>
            </a:r>
            <a:r>
              <a:rPr lang="en-US" sz="1600" dirty="0">
                <a:solidFill>
                  <a:srgbClr val="244084"/>
                </a:solidFill>
              </a:rPr>
              <a:t>pour le prochain cycle de fixation de </a:t>
            </a:r>
            <a:r>
              <a:rPr lang="en-US" sz="1600" dirty="0" err="1">
                <a:solidFill>
                  <a:srgbClr val="244084"/>
                </a:solidFill>
              </a:rPr>
              <a:t>l'agenda</a:t>
            </a:r>
            <a:r>
              <a:rPr lang="en-US" sz="1600" dirty="0">
                <a:solidFill>
                  <a:srgbClr val="244084"/>
                </a:solidFill>
              </a:rPr>
              <a:t> (2030) </a:t>
            </a:r>
            <a:endParaRPr lang="en-US" sz="1800" dirty="0" smtClean="0">
              <a:solidFill>
                <a:srgbClr val="244084"/>
              </a:solidFill>
            </a:endParaRPr>
          </a:p>
          <a:p>
            <a:pPr>
              <a:lnSpc>
                <a:spcPct val="100000"/>
              </a:lnSpc>
              <a:spcBef>
                <a:spcPts val="0"/>
              </a:spcBef>
              <a:buFont typeface="Wingdings" panose="05000000000000000000" pitchFamily="2" charset="2"/>
              <a:buChar char="§"/>
            </a:pPr>
            <a:endParaRPr lang="en-US" sz="1800" dirty="0" smtClean="0"/>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pic>
        <p:nvPicPr>
          <p:cNvPr id="5" name="Picture 4" descr="banner_02_culture2030goal.jpg"/>
          <p:cNvPicPr>
            <a:picLocks noChangeAspect="1"/>
          </p:cNvPicPr>
          <p:nvPr/>
        </p:nvPicPr>
        <p:blipFill rotWithShape="1">
          <a:blip r:embed="rId2">
            <a:extLst>
              <a:ext uri="{28A0092B-C50C-407E-A947-70E740481C1C}">
                <a14:useLocalDpi xmlns:a14="http://schemas.microsoft.com/office/drawing/2010/main" val="0"/>
              </a:ext>
            </a:extLst>
          </a:blip>
          <a:srcRect l="3376" r="3797"/>
          <a:stretch/>
        </p:blipFill>
        <p:spPr>
          <a:xfrm>
            <a:off x="6398379" y="3242111"/>
            <a:ext cx="2745621" cy="1478891"/>
          </a:xfrm>
          <a:prstGeom prst="rect">
            <a:avLst/>
          </a:prstGeom>
        </p:spPr>
      </p:pic>
      <p:pic>
        <p:nvPicPr>
          <p:cNvPr id="6" name="Picture 5" descr="Screen Shot 2019-09-05 at 23.27.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295" y="4741334"/>
            <a:ext cx="1305705" cy="1846698"/>
          </a:xfrm>
          <a:prstGeom prst="rect">
            <a:avLst/>
          </a:prstGeom>
        </p:spPr>
      </p:pic>
      <p:pic>
        <p:nvPicPr>
          <p:cNvPr id="7" name="Picture 6" descr="IMG_2278.jpg"/>
          <p:cNvPicPr>
            <a:picLocks noChangeAspect="1"/>
          </p:cNvPicPr>
          <p:nvPr/>
        </p:nvPicPr>
        <p:blipFill rotWithShape="1">
          <a:blip r:embed="rId4">
            <a:extLst>
              <a:ext uri="{28A0092B-C50C-407E-A947-70E740481C1C}">
                <a14:useLocalDpi xmlns:a14="http://schemas.microsoft.com/office/drawing/2010/main" val="0"/>
              </a:ext>
            </a:extLst>
          </a:blip>
          <a:srcRect l="12045" t="39403"/>
          <a:stretch/>
        </p:blipFill>
        <p:spPr>
          <a:xfrm>
            <a:off x="6398381" y="1798617"/>
            <a:ext cx="2745619" cy="1418716"/>
          </a:xfrm>
          <a:prstGeom prst="rect">
            <a:avLst/>
          </a:prstGeom>
        </p:spPr>
      </p:pic>
      <p:pic>
        <p:nvPicPr>
          <p:cNvPr id="8" name="Picture 7" descr="IMG_27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387" y="4729238"/>
            <a:ext cx="1399128" cy="1866190"/>
          </a:xfrm>
          <a:prstGeom prst="rect">
            <a:avLst/>
          </a:prstGeom>
        </p:spPr>
      </p:pic>
    </p:spTree>
    <p:extLst>
      <p:ext uri="{BB962C8B-B14F-4D97-AF65-F5344CB8AC3E}">
        <p14:creationId xmlns:p14="http://schemas.microsoft.com/office/powerpoint/2010/main" val="30690589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B235C-AE42-4274-9CC6-63D34FC1BE0C}"/>
              </a:ext>
            </a:extLst>
          </p:cNvPr>
          <p:cNvSpPr>
            <a:spLocks noGrp="1"/>
          </p:cNvSpPr>
          <p:nvPr>
            <p:ph type="title"/>
          </p:nvPr>
        </p:nvSpPr>
        <p:spPr>
          <a:xfrm>
            <a:off x="0" y="3556000"/>
            <a:ext cx="4438952" cy="1850571"/>
          </a:xfrm>
        </p:spPr>
        <p:txBody>
          <a:bodyPr>
            <a:noAutofit/>
          </a:bodyPr>
          <a:lstStyle/>
          <a:p>
            <a:pPr algn="ctr"/>
            <a:r>
              <a:rPr lang="en-US" sz="3200" b="1" dirty="0"/>
              <a:t>Thank you!</a:t>
            </a:r>
            <a:br>
              <a:rPr lang="en-US" sz="3200" b="1" dirty="0"/>
            </a:br>
            <a:r>
              <a:rPr lang="en-US" sz="3200" b="1" dirty="0"/>
              <a:t> </a:t>
            </a:r>
            <a:r>
              <a:rPr lang="en-US" sz="3200" b="1" dirty="0">
                <a:solidFill>
                  <a:srgbClr val="996633"/>
                </a:solidFill>
              </a:rPr>
              <a:t>Merci!</a:t>
            </a:r>
            <a:r>
              <a:rPr lang="en-US" sz="3200" b="1" dirty="0"/>
              <a:t> </a:t>
            </a:r>
            <a:r>
              <a:rPr lang="en-US" sz="3200" dirty="0">
                <a:solidFill>
                  <a:srgbClr val="996633"/>
                </a:solidFill>
              </a:rPr>
              <a:t> </a:t>
            </a:r>
            <a:br>
              <a:rPr lang="en-US" sz="3200" dirty="0">
                <a:solidFill>
                  <a:srgbClr val="996633"/>
                </a:solidFill>
              </a:rPr>
            </a:br>
            <a:r>
              <a:rPr lang="tr-TR" sz="3200" dirty="0">
                <a:solidFill>
                  <a:srgbClr val="000000"/>
                </a:solidFill>
              </a:rPr>
              <a:t>!</a:t>
            </a:r>
            <a:r>
              <a:rPr lang="ar-sa" sz="3200" dirty="0">
                <a:solidFill>
                  <a:srgbClr val="000000"/>
                </a:solidFill>
              </a:rPr>
              <a:t>شكرا</a:t>
            </a:r>
            <a:r>
              <a:rPr lang="tr-TR" sz="3200" dirty="0">
                <a:solidFill>
                  <a:srgbClr val="000000"/>
                </a:solidFill>
              </a:rPr>
              <a:t> </a:t>
            </a:r>
            <a:r>
              <a:rPr lang="en-US" sz="3200" dirty="0" smtClean="0">
                <a:solidFill>
                  <a:srgbClr val="996633"/>
                </a:solidFill>
              </a:rPr>
              <a:t/>
            </a:r>
            <a:br>
              <a:rPr lang="en-US" sz="3200" dirty="0" smtClean="0">
                <a:solidFill>
                  <a:srgbClr val="996633"/>
                </a:solidFill>
              </a:rPr>
            </a:br>
            <a:endParaRPr lang="en-US" sz="3200" b="1" dirty="0">
              <a:solidFill>
                <a:srgbClr val="000000"/>
              </a:solidFill>
            </a:endParaRPr>
          </a:p>
        </p:txBody>
      </p:sp>
      <p:sp>
        <p:nvSpPr>
          <p:cNvPr id="3" name="Content Placeholder 2">
            <a:extLst>
              <a:ext uri="{FF2B5EF4-FFF2-40B4-BE49-F238E27FC236}">
                <a16:creationId xmlns:a16="http://schemas.microsoft.com/office/drawing/2014/main" xmlns="" id="{86AD2816-60CF-49D8-9B48-E46CA4622D2E}"/>
              </a:ext>
            </a:extLst>
          </p:cNvPr>
          <p:cNvSpPr>
            <a:spLocks noGrp="1"/>
          </p:cNvSpPr>
          <p:nvPr>
            <p:ph idx="1"/>
          </p:nvPr>
        </p:nvSpPr>
        <p:spPr>
          <a:xfrm>
            <a:off x="182087" y="4897912"/>
            <a:ext cx="4051245" cy="1077136"/>
          </a:xfrm>
        </p:spPr>
        <p:txBody>
          <a:bodyPr>
            <a:normAutofit lnSpcReduction="10000"/>
          </a:bodyPr>
          <a:lstStyle/>
          <a:p>
            <a:pPr marL="0" indent="0" algn="ctr">
              <a:lnSpc>
                <a:spcPct val="120000"/>
              </a:lnSpc>
              <a:spcBef>
                <a:spcPts val="0"/>
              </a:spcBef>
              <a:buNone/>
            </a:pPr>
            <a:endParaRPr lang="en-US" sz="1800" b="1" dirty="0" smtClean="0"/>
          </a:p>
          <a:p>
            <a:pPr marL="0" indent="0" algn="ctr">
              <a:lnSpc>
                <a:spcPct val="120000"/>
              </a:lnSpc>
              <a:spcBef>
                <a:spcPts val="0"/>
              </a:spcBef>
              <a:buNone/>
            </a:pPr>
            <a:r>
              <a:rPr lang="en-US" sz="1800" b="1" dirty="0" smtClean="0"/>
              <a:t>Contact</a:t>
            </a:r>
            <a:r>
              <a:rPr lang="en-US" sz="1800" b="1" dirty="0" smtClean="0"/>
              <a:t>: </a:t>
            </a:r>
            <a:r>
              <a:rPr lang="en-US" sz="1800" dirty="0" smtClean="0">
                <a:hlinkClick r:id="rId2"/>
              </a:rPr>
              <a:t>ege.yildirim</a:t>
            </a:r>
            <a:r>
              <a:rPr lang="en-US" sz="1800" dirty="0">
                <a:hlinkClick r:id="rId2"/>
              </a:rPr>
              <a:t>@</a:t>
            </a:r>
            <a:r>
              <a:rPr lang="en-US" sz="1800" dirty="0" smtClean="0">
                <a:hlinkClick r:id="rId2"/>
              </a:rPr>
              <a:t>icomos.org</a:t>
            </a:r>
            <a:r>
              <a:rPr lang="en-US" sz="1800" dirty="0" smtClean="0"/>
              <a:t>, Twitter @icomosSDG2030</a:t>
            </a:r>
            <a:endParaRPr lang="en-US" sz="1800" dirty="0"/>
          </a:p>
        </p:txBody>
      </p:sp>
      <p:sp>
        <p:nvSpPr>
          <p:cNvPr id="4" name="Content Placeholder 2">
            <a:extLst>
              <a:ext uri="{FF2B5EF4-FFF2-40B4-BE49-F238E27FC236}">
                <a16:creationId xmlns:a16="http://schemas.microsoft.com/office/drawing/2014/main" xmlns=""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i="1" dirty="0" smtClean="0">
                <a:solidFill>
                  <a:schemeClr val="bg1"/>
                </a:solidFill>
              </a:rPr>
              <a:t>Yildirim, Panel #1044</a:t>
            </a:r>
            <a:endParaRPr lang="en-US" sz="1200" i="1" dirty="0">
              <a:solidFill>
                <a:schemeClr val="bg1"/>
              </a:solidFill>
            </a:endParaRPr>
          </a:p>
        </p:txBody>
      </p:sp>
      <p:pic>
        <p:nvPicPr>
          <p:cNvPr id="6" name="Picture 5"/>
          <p:cNvPicPr>
            <a:picLocks noChangeAspect="1"/>
          </p:cNvPicPr>
          <p:nvPr/>
        </p:nvPicPr>
        <p:blipFill>
          <a:blip r:embed="rId3"/>
          <a:stretch>
            <a:fillRect/>
          </a:stretch>
        </p:blipFill>
        <p:spPr>
          <a:xfrm>
            <a:off x="4330095" y="3516526"/>
            <a:ext cx="4813905" cy="3100983"/>
          </a:xfrm>
          <a:prstGeom prst="rect">
            <a:avLst/>
          </a:prstGeom>
        </p:spPr>
      </p:pic>
      <p:pic>
        <p:nvPicPr>
          <p:cNvPr id="7" name="Picture 6" descr="5Ps slide from SustDev twe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572" y="-48380"/>
            <a:ext cx="3265714" cy="3265714"/>
          </a:xfrm>
          <a:prstGeom prst="rect">
            <a:avLst/>
          </a:prstGeom>
        </p:spPr>
      </p:pic>
      <p:sp>
        <p:nvSpPr>
          <p:cNvPr id="8" name="Title 1">
            <a:extLst>
              <a:ext uri="{FF2B5EF4-FFF2-40B4-BE49-F238E27FC236}">
                <a16:creationId xmlns:a16="http://schemas.microsoft.com/office/drawing/2014/main" xmlns="" id="{1B9B235C-AE42-4274-9CC6-63D34FC1BE0C}"/>
              </a:ext>
            </a:extLst>
          </p:cNvPr>
          <p:cNvSpPr txBox="1">
            <a:spLocks/>
          </p:cNvSpPr>
          <p:nvPr/>
        </p:nvSpPr>
        <p:spPr>
          <a:xfrm>
            <a:off x="0" y="0"/>
            <a:ext cx="4342190" cy="3144762"/>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dirty="0" err="1" smtClean="0">
                <a:latin typeface="Calibri"/>
                <a:cs typeface="Calibri"/>
              </a:rPr>
              <a:t>Some</a:t>
            </a:r>
            <a:r>
              <a:rPr lang="tr-TR" sz="1800" b="1" dirty="0" smtClean="0">
                <a:latin typeface="Calibri"/>
                <a:cs typeface="Calibri"/>
              </a:rPr>
              <a:t> </a:t>
            </a:r>
            <a:r>
              <a:rPr lang="tr-TR" sz="1800" b="1" dirty="0" err="1" smtClean="0">
                <a:latin typeface="Calibri"/>
                <a:cs typeface="Calibri"/>
              </a:rPr>
              <a:t>keywords</a:t>
            </a:r>
            <a:r>
              <a:rPr lang="tr-TR" sz="1800" b="1" dirty="0" smtClean="0">
                <a:latin typeface="Calibri"/>
                <a:cs typeface="Calibri"/>
              </a:rPr>
              <a:t> </a:t>
            </a:r>
            <a:r>
              <a:rPr lang="tr-TR" sz="1800" b="1" dirty="0" err="1" smtClean="0">
                <a:latin typeface="Calibri"/>
                <a:cs typeface="Calibri"/>
              </a:rPr>
              <a:t>for</a:t>
            </a:r>
            <a:r>
              <a:rPr lang="tr-TR" sz="1800" b="1" dirty="0" smtClean="0">
                <a:latin typeface="Calibri"/>
                <a:cs typeface="Calibri"/>
              </a:rPr>
              <a:t> </a:t>
            </a:r>
            <a:r>
              <a:rPr lang="tr-TR" sz="1800" b="1" dirty="0" err="1" smtClean="0">
                <a:latin typeface="Calibri"/>
                <a:cs typeface="Calibri"/>
              </a:rPr>
              <a:t>the</a:t>
            </a:r>
            <a:r>
              <a:rPr lang="tr-TR" sz="1800" b="1" dirty="0" smtClean="0">
                <a:latin typeface="Calibri"/>
                <a:cs typeface="Calibri"/>
              </a:rPr>
              <a:t> </a:t>
            </a:r>
            <a:r>
              <a:rPr lang="tr-TR" sz="1800" b="1" dirty="0" err="1" smtClean="0">
                <a:latin typeface="Calibri"/>
                <a:cs typeface="Calibri"/>
              </a:rPr>
              <a:t>way</a:t>
            </a:r>
            <a:r>
              <a:rPr lang="tr-TR" sz="1800" b="1" dirty="0" smtClean="0">
                <a:latin typeface="Calibri"/>
                <a:cs typeface="Calibri"/>
              </a:rPr>
              <a:t> </a:t>
            </a:r>
            <a:r>
              <a:rPr lang="tr-TR" sz="1800" b="1" dirty="0" err="1" smtClean="0">
                <a:latin typeface="Calibri"/>
                <a:cs typeface="Calibri"/>
              </a:rPr>
              <a:t>forward</a:t>
            </a:r>
            <a:r>
              <a:rPr lang="tr-TR" sz="1800" b="1" dirty="0" smtClean="0">
                <a:latin typeface="Calibri"/>
                <a:cs typeface="Calibri"/>
              </a:rPr>
              <a:t>:</a:t>
            </a:r>
          </a:p>
          <a:p>
            <a:pPr algn="ctr"/>
            <a:r>
              <a:rPr lang="tr-TR" sz="1800" dirty="0" smtClean="0">
                <a:solidFill>
                  <a:srgbClr val="000000"/>
                </a:solidFill>
                <a:latin typeface="Calibri"/>
                <a:cs typeface="Calibri"/>
              </a:rPr>
              <a:t>DIVERSITY, EQUITY, QUALITY OF LIFE, INTEGRATED TERRITORIAL DEVELOPMENT,</a:t>
            </a:r>
          </a:p>
          <a:p>
            <a:pPr algn="ctr"/>
            <a:r>
              <a:rPr lang="tr-TR" sz="1800" dirty="0" smtClean="0">
                <a:solidFill>
                  <a:srgbClr val="000000"/>
                </a:solidFill>
                <a:latin typeface="Calibri"/>
                <a:cs typeface="Calibri"/>
              </a:rPr>
              <a:t>CULTURENATURE</a:t>
            </a:r>
          </a:p>
          <a:p>
            <a:pPr algn="ctr"/>
            <a:endParaRPr lang="tr-TR" sz="1600" b="1" dirty="0" smtClean="0">
              <a:solidFill>
                <a:srgbClr val="244084"/>
              </a:solidFill>
              <a:latin typeface="Calibri"/>
              <a:cs typeface="Calibri"/>
            </a:endParaRPr>
          </a:p>
          <a:p>
            <a:pPr algn="ctr"/>
            <a:r>
              <a:rPr lang="tr-TR" sz="1600" b="1" dirty="0" err="1" smtClean="0">
                <a:solidFill>
                  <a:srgbClr val="244084"/>
                </a:solidFill>
                <a:latin typeface="Calibri"/>
                <a:cs typeface="Calibri"/>
              </a:rPr>
              <a:t>Quelques</a:t>
            </a:r>
            <a:r>
              <a:rPr lang="tr-TR" sz="1600" b="1" dirty="0" smtClean="0">
                <a:solidFill>
                  <a:srgbClr val="244084"/>
                </a:solidFill>
                <a:latin typeface="Calibri"/>
                <a:cs typeface="Calibri"/>
              </a:rPr>
              <a:t> </a:t>
            </a:r>
            <a:r>
              <a:rPr lang="tr-TR" sz="1600" b="1" dirty="0" err="1">
                <a:solidFill>
                  <a:srgbClr val="244084"/>
                </a:solidFill>
                <a:latin typeface="Calibri"/>
                <a:cs typeface="Calibri"/>
              </a:rPr>
              <a:t>mots-clés</a:t>
            </a:r>
            <a:r>
              <a:rPr lang="tr-TR" sz="1600" b="1" dirty="0">
                <a:solidFill>
                  <a:srgbClr val="244084"/>
                </a:solidFill>
                <a:latin typeface="Calibri"/>
                <a:cs typeface="Calibri"/>
              </a:rPr>
              <a:t> </a:t>
            </a:r>
            <a:r>
              <a:rPr lang="tr-TR" sz="1600" b="1" dirty="0" err="1">
                <a:solidFill>
                  <a:srgbClr val="244084"/>
                </a:solidFill>
                <a:latin typeface="Calibri"/>
                <a:cs typeface="Calibri"/>
              </a:rPr>
              <a:t>pour</a:t>
            </a:r>
            <a:r>
              <a:rPr lang="tr-TR" sz="1600" b="1" dirty="0">
                <a:solidFill>
                  <a:srgbClr val="244084"/>
                </a:solidFill>
                <a:latin typeface="Calibri"/>
                <a:cs typeface="Calibri"/>
              </a:rPr>
              <a:t> </a:t>
            </a:r>
            <a:r>
              <a:rPr lang="tr-TR" sz="1600" b="1" dirty="0" err="1">
                <a:solidFill>
                  <a:srgbClr val="244084"/>
                </a:solidFill>
                <a:latin typeface="Calibri"/>
                <a:cs typeface="Calibri"/>
              </a:rPr>
              <a:t>aller</a:t>
            </a:r>
            <a:r>
              <a:rPr lang="tr-TR" sz="1600" b="1" dirty="0">
                <a:solidFill>
                  <a:srgbClr val="244084"/>
                </a:solidFill>
                <a:latin typeface="Calibri"/>
                <a:cs typeface="Calibri"/>
              </a:rPr>
              <a:t> de </a:t>
            </a:r>
            <a:r>
              <a:rPr lang="tr-TR" sz="1600" b="1" dirty="0" err="1">
                <a:solidFill>
                  <a:srgbClr val="244084"/>
                </a:solidFill>
                <a:latin typeface="Calibri"/>
                <a:cs typeface="Calibri"/>
              </a:rPr>
              <a:t>l'avant</a:t>
            </a:r>
            <a:r>
              <a:rPr lang="tr-TR" sz="1600" b="1" dirty="0">
                <a:solidFill>
                  <a:srgbClr val="244084"/>
                </a:solidFill>
                <a:latin typeface="Calibri"/>
                <a:cs typeface="Calibri"/>
              </a:rPr>
              <a:t>:</a:t>
            </a:r>
          </a:p>
          <a:p>
            <a:pPr algn="ctr"/>
            <a:r>
              <a:rPr lang="tr-TR" sz="1600" dirty="0" smtClean="0">
                <a:solidFill>
                  <a:srgbClr val="244084"/>
                </a:solidFill>
                <a:latin typeface="Calibri"/>
                <a:cs typeface="Calibri"/>
              </a:rPr>
              <a:t>DIVERSITÉ</a:t>
            </a:r>
            <a:r>
              <a:rPr lang="tr-TR" sz="1600" dirty="0">
                <a:solidFill>
                  <a:srgbClr val="244084"/>
                </a:solidFill>
                <a:latin typeface="Calibri"/>
                <a:cs typeface="Calibri"/>
              </a:rPr>
              <a:t>, ÉQUITÉ, QUALITÉ DE VIE, </a:t>
            </a:r>
            <a:endParaRPr lang="tr-TR" sz="1600" dirty="0" smtClean="0">
              <a:solidFill>
                <a:srgbClr val="244084"/>
              </a:solidFill>
              <a:latin typeface="Calibri"/>
              <a:cs typeface="Calibri"/>
            </a:endParaRPr>
          </a:p>
          <a:p>
            <a:pPr algn="ctr"/>
            <a:r>
              <a:rPr lang="tr-TR" sz="1600" dirty="0" smtClean="0">
                <a:solidFill>
                  <a:srgbClr val="244084"/>
                </a:solidFill>
                <a:latin typeface="Calibri"/>
                <a:cs typeface="Calibri"/>
              </a:rPr>
              <a:t>DÉVELOPPEMENT </a:t>
            </a:r>
            <a:r>
              <a:rPr lang="tr-TR" sz="1600" dirty="0">
                <a:solidFill>
                  <a:srgbClr val="244084"/>
                </a:solidFill>
                <a:latin typeface="Calibri"/>
                <a:cs typeface="Calibri"/>
              </a:rPr>
              <a:t>TERRITORIAL INTÉGRÉ,</a:t>
            </a:r>
          </a:p>
          <a:p>
            <a:pPr algn="ctr"/>
            <a:r>
              <a:rPr lang="tr-TR" sz="1600" dirty="0">
                <a:solidFill>
                  <a:srgbClr val="244084"/>
                </a:solidFill>
                <a:latin typeface="Calibri"/>
                <a:cs typeface="Calibri"/>
              </a:rPr>
              <a:t>CULTURENATURE</a:t>
            </a:r>
            <a:endParaRPr lang="en-US" sz="1600" dirty="0">
              <a:solidFill>
                <a:srgbClr val="244084"/>
              </a:solidFill>
              <a:latin typeface="Calibri"/>
              <a:cs typeface="Calibri"/>
            </a:endParaRPr>
          </a:p>
        </p:txBody>
      </p:sp>
    </p:spTree>
    <p:extLst>
      <p:ext uri="{BB962C8B-B14F-4D97-AF65-F5344CB8AC3E}">
        <p14:creationId xmlns:p14="http://schemas.microsoft.com/office/powerpoint/2010/main" val="2314754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tr-TR" sz="3100" dirty="0" smtClean="0"/>
              <a:t>UN 2030 </a:t>
            </a:r>
            <a:r>
              <a:rPr lang="tr-TR" sz="3100" dirty="0" err="1" smtClean="0"/>
              <a:t>Agenda</a:t>
            </a:r>
            <a:r>
              <a:rPr lang="tr-TR" sz="3100" dirty="0" smtClean="0"/>
              <a:t> </a:t>
            </a:r>
            <a:r>
              <a:rPr lang="tr-TR" sz="3100" dirty="0" err="1" smtClean="0"/>
              <a:t>for</a:t>
            </a:r>
            <a:r>
              <a:rPr lang="tr-TR" sz="3100" dirty="0" smtClean="0"/>
              <a:t> </a:t>
            </a:r>
            <a:r>
              <a:rPr lang="tr-TR" sz="3100" dirty="0" err="1" smtClean="0"/>
              <a:t>Sustainable</a:t>
            </a:r>
            <a:r>
              <a:rPr lang="tr-TR" sz="3100" dirty="0" smtClean="0"/>
              <a:t> Development /</a:t>
            </a:r>
            <a:r>
              <a:rPr lang="tr-TR" sz="3200" dirty="0" smtClean="0"/>
              <a:t> </a:t>
            </a:r>
            <a:r>
              <a:rPr lang="tr-TR" sz="2700" dirty="0" smtClean="0">
                <a:solidFill>
                  <a:schemeClr val="accent1">
                    <a:lumMod val="75000"/>
                  </a:schemeClr>
                </a:solidFill>
              </a:rPr>
              <a:t>NU- </a:t>
            </a:r>
            <a:r>
              <a:rPr lang="fr-FR" sz="2700" dirty="0" smtClean="0">
                <a:solidFill>
                  <a:schemeClr val="accent1">
                    <a:lumMod val="75000"/>
                  </a:schemeClr>
                </a:solidFill>
              </a:rPr>
              <a:t>le </a:t>
            </a:r>
            <a:r>
              <a:rPr lang="fr-FR" sz="2700" dirty="0">
                <a:solidFill>
                  <a:schemeClr val="accent1">
                    <a:lumMod val="75000"/>
                  </a:schemeClr>
                </a:solidFill>
              </a:rPr>
              <a:t>Programme de développement durable à l’horizon 2030</a:t>
            </a:r>
            <a:r>
              <a:rPr lang="en-US" sz="3200" dirty="0">
                <a:solidFill>
                  <a:schemeClr val="accent1">
                    <a:lumMod val="75000"/>
                  </a:schemeClr>
                </a:solidFill>
              </a:rPr>
              <a:t> </a:t>
            </a: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92327" y="1516559"/>
            <a:ext cx="8562108" cy="1327872"/>
          </a:xfrm>
        </p:spPr>
        <p:txBody>
          <a:bodyPr>
            <a:normAutofit fontScale="85000" lnSpcReduction="10000"/>
          </a:bodyPr>
          <a:lstStyle/>
          <a:p>
            <a:pPr>
              <a:lnSpc>
                <a:spcPct val="120000"/>
              </a:lnSpc>
              <a:spcBef>
                <a:spcPts val="0"/>
              </a:spcBef>
              <a:buFont typeface="Wingdings" panose="05000000000000000000" pitchFamily="2" charset="2"/>
              <a:buChar char="§"/>
            </a:pPr>
            <a:r>
              <a:rPr lang="en-GB" sz="2400" dirty="0"/>
              <a:t>A</a:t>
            </a:r>
            <a:r>
              <a:rPr lang="en-GB" sz="2400" dirty="0" smtClean="0"/>
              <a:t> </a:t>
            </a:r>
            <a:r>
              <a:rPr lang="en-GB" sz="2400" dirty="0"/>
              <a:t>plan of action for people, planet and </a:t>
            </a:r>
            <a:r>
              <a:rPr lang="en-GB" sz="2400" dirty="0" smtClean="0"/>
              <a:t>prosperity + peace, partnership (5Ps) / </a:t>
            </a:r>
            <a:r>
              <a:rPr lang="fr-FR" sz="2100" dirty="0">
                <a:solidFill>
                  <a:srgbClr val="2F5597"/>
                </a:solidFill>
              </a:rPr>
              <a:t>un plan d’action pour l’humanité, la planète et la prospérité</a:t>
            </a:r>
            <a:r>
              <a:rPr lang="en-US" sz="2100" dirty="0">
                <a:solidFill>
                  <a:srgbClr val="2F5597"/>
                </a:solidFill>
              </a:rPr>
              <a:t> </a:t>
            </a:r>
            <a:r>
              <a:rPr lang="en-US" sz="2100" dirty="0" smtClean="0">
                <a:solidFill>
                  <a:srgbClr val="2F5597"/>
                </a:solidFill>
              </a:rPr>
              <a:t>+ la </a:t>
            </a:r>
            <a:r>
              <a:rPr lang="en-US" sz="2100" dirty="0" err="1" smtClean="0">
                <a:solidFill>
                  <a:srgbClr val="2F5597"/>
                </a:solidFill>
              </a:rPr>
              <a:t>paix</a:t>
            </a:r>
            <a:r>
              <a:rPr lang="en-US" sz="2100" dirty="0" smtClean="0">
                <a:solidFill>
                  <a:srgbClr val="2F5597"/>
                </a:solidFill>
              </a:rPr>
              <a:t>, </a:t>
            </a:r>
            <a:r>
              <a:rPr lang="en-US" sz="2100" dirty="0" err="1" smtClean="0">
                <a:solidFill>
                  <a:srgbClr val="2F5597"/>
                </a:solidFill>
              </a:rPr>
              <a:t>partenariats</a:t>
            </a:r>
            <a:endParaRPr lang="en-GB" sz="2100" dirty="0" smtClean="0">
              <a:solidFill>
                <a:srgbClr val="2F5597"/>
              </a:solidFill>
            </a:endParaRPr>
          </a:p>
          <a:p>
            <a:pPr>
              <a:lnSpc>
                <a:spcPct val="120000"/>
              </a:lnSpc>
              <a:spcBef>
                <a:spcPts val="0"/>
              </a:spcBef>
              <a:buFont typeface="Wingdings" panose="05000000000000000000" pitchFamily="2" charset="2"/>
              <a:buChar char="§"/>
            </a:pPr>
            <a:r>
              <a:rPr lang="en-GB" sz="2400" dirty="0" smtClean="0"/>
              <a:t>17 Goals (SDGs), 169 Targets / </a:t>
            </a:r>
            <a:r>
              <a:rPr lang="fr-FR" sz="2100" dirty="0" smtClean="0">
                <a:solidFill>
                  <a:srgbClr val="2F5597"/>
                </a:solidFill>
              </a:rPr>
              <a:t>17 objectifs (ODD), 169 </a:t>
            </a:r>
            <a:r>
              <a:rPr lang="fr-FR" sz="2100" dirty="0">
                <a:solidFill>
                  <a:srgbClr val="2F5597"/>
                </a:solidFill>
              </a:rPr>
              <a:t>cibles</a:t>
            </a:r>
            <a:r>
              <a:rPr lang="en-US" sz="2100" dirty="0">
                <a:solidFill>
                  <a:srgbClr val="2F5597"/>
                </a:solidFill>
              </a:rPr>
              <a:t> </a:t>
            </a:r>
            <a:endParaRPr lang="en-GB" sz="2100" dirty="0">
              <a:solidFill>
                <a:srgbClr val="2F5597"/>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i="1" dirty="0" smtClean="0">
                <a:solidFill>
                  <a:schemeClr val="bg1"/>
                </a:solidFill>
              </a:rPr>
              <a:t>Yildirim, Panel #1044 </a:t>
            </a:r>
            <a:endParaRPr lang="en-US" sz="1200" i="1"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7080" b="4143"/>
          <a:stretch/>
        </p:blipFill>
        <p:spPr>
          <a:xfrm>
            <a:off x="4000012" y="3538914"/>
            <a:ext cx="5148000" cy="3048330"/>
          </a:xfrm>
          <a:prstGeom prst="rect">
            <a:avLst/>
          </a:prstGeom>
        </p:spPr>
      </p:pic>
      <p:grpSp>
        <p:nvGrpSpPr>
          <p:cNvPr id="10" name="Group 9"/>
          <p:cNvGrpSpPr>
            <a:grpSpLocks noChangeAspect="1"/>
          </p:cNvGrpSpPr>
          <p:nvPr/>
        </p:nvGrpSpPr>
        <p:grpSpPr>
          <a:xfrm>
            <a:off x="1142786" y="4074924"/>
            <a:ext cx="2811071" cy="2510808"/>
            <a:chOff x="1143716" y="3998931"/>
            <a:chExt cx="2883071" cy="2575118"/>
          </a:xfrm>
        </p:grpSpPr>
        <p:pic>
          <p:nvPicPr>
            <p:cNvPr id="6" name="Picture 5" descr="Screen Shot 2018-04-10 at 07.54.56.png"/>
            <p:cNvPicPr>
              <a:picLocks noChangeAspect="1"/>
            </p:cNvPicPr>
            <p:nvPr/>
          </p:nvPicPr>
          <p:blipFill rotWithShape="1">
            <a:blip r:embed="rId3">
              <a:extLst>
                <a:ext uri="{28A0092B-C50C-407E-A947-70E740481C1C}">
                  <a14:useLocalDpi xmlns:a14="http://schemas.microsoft.com/office/drawing/2010/main" val="0"/>
                </a:ext>
              </a:extLst>
            </a:blip>
            <a:srcRect b="17667"/>
            <a:stretch/>
          </p:blipFill>
          <p:spPr bwMode="auto">
            <a:xfrm>
              <a:off x="1143716" y="3998931"/>
              <a:ext cx="2879999" cy="109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8-04-10 at 07.58.3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6787" y="5090833"/>
              <a:ext cx="2880000" cy="148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5Ps slide from SustDev twe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38" y="3118214"/>
            <a:ext cx="2542357" cy="2542357"/>
          </a:xfrm>
          <a:prstGeom prst="rect">
            <a:avLst/>
          </a:prstGeom>
        </p:spPr>
      </p:pic>
    </p:spTree>
    <p:extLst>
      <p:ext uri="{BB962C8B-B14F-4D97-AF65-F5344CB8AC3E}">
        <p14:creationId xmlns:p14="http://schemas.microsoft.com/office/powerpoint/2010/main" val="707104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a:t>Rural </a:t>
            </a:r>
            <a:r>
              <a:rPr lang="en-US" sz="3100" dirty="0" smtClean="0"/>
              <a:t>heritage and landscapes in the SDGs </a:t>
            </a:r>
            <a:r>
              <a:rPr lang="tr-TR" sz="3100" dirty="0" smtClean="0"/>
              <a:t>/ </a:t>
            </a:r>
            <a:r>
              <a:rPr lang="tr-TR" sz="3200" dirty="0" smtClean="0"/>
              <a:t/>
            </a:r>
            <a:br>
              <a:rPr lang="tr-TR" sz="3200" dirty="0" smtClean="0"/>
            </a:br>
            <a:r>
              <a:rPr lang="en-US" sz="2700" dirty="0" err="1" smtClean="0">
                <a:solidFill>
                  <a:srgbClr val="2F5597"/>
                </a:solidFill>
              </a:rPr>
              <a:t>Paysages</a:t>
            </a:r>
            <a:r>
              <a:rPr lang="en-US" sz="2700" dirty="0">
                <a:solidFill>
                  <a:srgbClr val="2F5597"/>
                </a:solidFill>
              </a:rPr>
              <a:t> </a:t>
            </a:r>
            <a:r>
              <a:rPr lang="en-US" sz="2700" dirty="0" smtClean="0">
                <a:solidFill>
                  <a:srgbClr val="2F5597"/>
                </a:solidFill>
              </a:rPr>
              <a:t>et </a:t>
            </a:r>
            <a:r>
              <a:rPr lang="en-US" sz="2700" dirty="0" err="1" smtClean="0">
                <a:solidFill>
                  <a:srgbClr val="2F5597"/>
                </a:solidFill>
              </a:rPr>
              <a:t>Patrimoine</a:t>
            </a:r>
            <a:r>
              <a:rPr lang="en-US" sz="2700" dirty="0" smtClean="0">
                <a:solidFill>
                  <a:srgbClr val="2F5597"/>
                </a:solidFill>
              </a:rPr>
              <a:t> </a:t>
            </a:r>
            <a:r>
              <a:rPr lang="en-US" sz="2700" dirty="0" err="1">
                <a:solidFill>
                  <a:srgbClr val="2F5597"/>
                </a:solidFill>
              </a:rPr>
              <a:t>ruraux</a:t>
            </a:r>
            <a:r>
              <a:rPr lang="en-US" sz="2700" dirty="0">
                <a:solidFill>
                  <a:srgbClr val="2F5597"/>
                </a:solidFill>
              </a:rPr>
              <a:t> </a:t>
            </a:r>
            <a:r>
              <a:rPr lang="en-US" sz="2700" dirty="0" err="1" smtClean="0">
                <a:solidFill>
                  <a:srgbClr val="2F5597"/>
                </a:solidFill>
              </a:rPr>
              <a:t>dans</a:t>
            </a:r>
            <a:r>
              <a:rPr lang="en-US" sz="2700" dirty="0" smtClean="0">
                <a:solidFill>
                  <a:srgbClr val="2F5597"/>
                </a:solidFill>
              </a:rPr>
              <a:t> les ODD</a:t>
            </a:r>
            <a:endParaRPr lang="en-US" sz="3100" dirty="0">
              <a:solidFill>
                <a:srgbClr val="2F5597"/>
              </a:solidFill>
            </a:endParaRP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81472" y="1085554"/>
            <a:ext cx="8562108" cy="2312235"/>
          </a:xfrm>
        </p:spPr>
        <p:txBody>
          <a:bodyPr>
            <a:noAutofit/>
          </a:bodyPr>
          <a:lstStyle/>
          <a:p>
            <a:pPr>
              <a:lnSpc>
                <a:spcPct val="100000"/>
              </a:lnSpc>
              <a:spcBef>
                <a:spcPts val="0"/>
              </a:spcBef>
              <a:buFont typeface="Wingdings" panose="05000000000000000000" pitchFamily="2" charset="2"/>
              <a:buChar char="§"/>
            </a:pPr>
            <a:r>
              <a:rPr lang="en-US" sz="1800" b="1" dirty="0"/>
              <a:t>“Cultural heritage</a:t>
            </a:r>
            <a:r>
              <a:rPr lang="en-US" sz="1800" b="1" dirty="0" smtClean="0"/>
              <a:t>”, “human settlements”, “</a:t>
            </a:r>
            <a:r>
              <a:rPr lang="en-US" sz="1800" b="1" dirty="0"/>
              <a:t>r</a:t>
            </a:r>
            <a:r>
              <a:rPr lang="en-US" sz="1800" b="1" dirty="0" smtClean="0"/>
              <a:t>ural”, “agriculture” / </a:t>
            </a:r>
            <a:r>
              <a:rPr lang="en-US" sz="1800" b="1" dirty="0">
                <a:solidFill>
                  <a:schemeClr val="accent1">
                    <a:lumMod val="75000"/>
                  </a:schemeClr>
                </a:solidFill>
              </a:rPr>
              <a:t>«</a:t>
            </a:r>
            <a:r>
              <a:rPr lang="en-US" sz="1800" b="1" dirty="0" err="1">
                <a:solidFill>
                  <a:schemeClr val="accent1">
                    <a:lumMod val="75000"/>
                  </a:schemeClr>
                </a:solidFill>
              </a:rPr>
              <a:t>Patrimoine</a:t>
            </a:r>
            <a:r>
              <a:rPr lang="en-US" sz="1800" b="1" dirty="0">
                <a:solidFill>
                  <a:schemeClr val="accent1">
                    <a:lumMod val="75000"/>
                  </a:schemeClr>
                </a:solidFill>
              </a:rPr>
              <a:t> </a:t>
            </a:r>
            <a:r>
              <a:rPr lang="en-US" sz="1800" b="1" dirty="0" err="1">
                <a:solidFill>
                  <a:schemeClr val="accent1">
                    <a:lumMod val="75000"/>
                  </a:schemeClr>
                </a:solidFill>
              </a:rPr>
              <a:t>culturel</a:t>
            </a:r>
            <a:r>
              <a:rPr lang="en-US" sz="1800" b="1" dirty="0">
                <a:solidFill>
                  <a:schemeClr val="accent1">
                    <a:lumMod val="75000"/>
                  </a:schemeClr>
                </a:solidFill>
              </a:rPr>
              <a:t>», «</a:t>
            </a:r>
            <a:r>
              <a:rPr lang="en-US" sz="1800" b="1" dirty="0" err="1">
                <a:solidFill>
                  <a:schemeClr val="accent1">
                    <a:lumMod val="75000"/>
                  </a:schemeClr>
                </a:solidFill>
              </a:rPr>
              <a:t>établissements</a:t>
            </a:r>
            <a:r>
              <a:rPr lang="en-US" sz="1800" b="1" dirty="0">
                <a:solidFill>
                  <a:schemeClr val="accent1">
                    <a:lumMod val="75000"/>
                  </a:schemeClr>
                </a:solidFill>
              </a:rPr>
              <a:t> </a:t>
            </a:r>
            <a:r>
              <a:rPr lang="en-US" sz="1800" b="1" dirty="0" err="1">
                <a:solidFill>
                  <a:schemeClr val="accent1">
                    <a:lumMod val="75000"/>
                  </a:schemeClr>
                </a:solidFill>
              </a:rPr>
              <a:t>humains</a:t>
            </a:r>
            <a:r>
              <a:rPr lang="en-US" sz="1800" b="1" dirty="0">
                <a:solidFill>
                  <a:schemeClr val="accent1">
                    <a:lumMod val="75000"/>
                  </a:schemeClr>
                </a:solidFill>
              </a:rPr>
              <a:t>», «rural», «agriculture» </a:t>
            </a:r>
            <a:endParaRPr lang="en-US" sz="1800" b="1" dirty="0" smtClean="0">
              <a:solidFill>
                <a:schemeClr val="accent1">
                  <a:lumMod val="75000"/>
                </a:schemeClr>
              </a:solidFill>
            </a:endParaRPr>
          </a:p>
          <a:p>
            <a:pPr lvl="1">
              <a:lnSpc>
                <a:spcPct val="100000"/>
              </a:lnSpc>
              <a:spcBef>
                <a:spcPts val="0"/>
              </a:spcBef>
              <a:buFont typeface="Wingdings" panose="05000000000000000000" pitchFamily="2" charset="2"/>
              <a:buChar char="§"/>
            </a:pPr>
            <a:r>
              <a:rPr lang="en-US" sz="1400" dirty="0" smtClean="0"/>
              <a:t>Para </a:t>
            </a:r>
            <a:r>
              <a:rPr lang="en-US" sz="1400" dirty="0"/>
              <a:t>24: “</a:t>
            </a:r>
            <a:r>
              <a:rPr lang="en-GB" sz="1400" dirty="0"/>
              <a:t>developing rural areas and sustainable agriculture and fisheries”</a:t>
            </a:r>
            <a:r>
              <a:rPr lang="en-US" sz="1400" dirty="0"/>
              <a:t> </a:t>
            </a:r>
            <a:r>
              <a:rPr lang="en-US" sz="1400" dirty="0" smtClean="0"/>
              <a:t>/ </a:t>
            </a:r>
            <a:r>
              <a:rPr lang="en-US" sz="1400" dirty="0">
                <a:solidFill>
                  <a:srgbClr val="2F5597"/>
                </a:solidFill>
              </a:rPr>
              <a:t>«</a:t>
            </a:r>
            <a:r>
              <a:rPr lang="en-US" sz="1400" dirty="0" err="1">
                <a:solidFill>
                  <a:srgbClr val="2F5597"/>
                </a:solidFill>
              </a:rPr>
              <a:t>développement</a:t>
            </a:r>
            <a:r>
              <a:rPr lang="en-US" sz="1400" dirty="0">
                <a:solidFill>
                  <a:srgbClr val="2F5597"/>
                </a:solidFill>
              </a:rPr>
              <a:t> des zones </a:t>
            </a:r>
            <a:r>
              <a:rPr lang="en-US" sz="1400" dirty="0" err="1">
                <a:solidFill>
                  <a:srgbClr val="2F5597"/>
                </a:solidFill>
              </a:rPr>
              <a:t>rurales</a:t>
            </a:r>
            <a:r>
              <a:rPr lang="en-US" sz="1400" dirty="0">
                <a:solidFill>
                  <a:srgbClr val="2F5597"/>
                </a:solidFill>
              </a:rPr>
              <a:t> et agriculture et </a:t>
            </a:r>
            <a:r>
              <a:rPr lang="en-US" sz="1400" dirty="0" err="1">
                <a:solidFill>
                  <a:srgbClr val="2F5597"/>
                </a:solidFill>
              </a:rPr>
              <a:t>pêche</a:t>
            </a:r>
            <a:r>
              <a:rPr lang="en-US" sz="1400" dirty="0">
                <a:solidFill>
                  <a:srgbClr val="2F5597"/>
                </a:solidFill>
              </a:rPr>
              <a:t> durables» </a:t>
            </a:r>
          </a:p>
          <a:p>
            <a:pPr lvl="1">
              <a:lnSpc>
                <a:spcPct val="100000"/>
              </a:lnSpc>
              <a:spcBef>
                <a:spcPts val="0"/>
              </a:spcBef>
              <a:buFont typeface="Wingdings" panose="05000000000000000000" pitchFamily="2" charset="2"/>
              <a:buChar char="§"/>
            </a:pPr>
            <a:r>
              <a:rPr lang="en-US" sz="1400" dirty="0"/>
              <a:t>Para </a:t>
            </a:r>
            <a:r>
              <a:rPr lang="en-US" sz="1400" dirty="0" smtClean="0"/>
              <a:t>27: “</a:t>
            </a:r>
            <a:r>
              <a:rPr lang="en-GB" sz="1400" dirty="0" smtClean="0"/>
              <a:t>increase productivity; </a:t>
            </a:r>
            <a:r>
              <a:rPr lang="en-GB" sz="1400" dirty="0"/>
              <a:t>sustainable agriculture, pastoralist and fisheries </a:t>
            </a:r>
            <a:r>
              <a:rPr lang="en-GB" sz="1400" dirty="0" smtClean="0"/>
              <a:t>development” /</a:t>
            </a:r>
            <a:r>
              <a:rPr lang="en-GB" sz="1400" dirty="0" smtClean="0">
                <a:solidFill>
                  <a:srgbClr val="2F5597"/>
                </a:solidFill>
              </a:rPr>
              <a:t> </a:t>
            </a:r>
            <a:r>
              <a:rPr lang="en-US" sz="1400" dirty="0">
                <a:solidFill>
                  <a:srgbClr val="2F5597"/>
                </a:solidFill>
              </a:rPr>
              <a:t>«augmenter la </a:t>
            </a:r>
            <a:r>
              <a:rPr lang="en-US" sz="1400" dirty="0" err="1">
                <a:solidFill>
                  <a:srgbClr val="2F5597"/>
                </a:solidFill>
              </a:rPr>
              <a:t>productivité</a:t>
            </a:r>
            <a:r>
              <a:rPr lang="en-US" sz="1400" dirty="0">
                <a:solidFill>
                  <a:srgbClr val="2F5597"/>
                </a:solidFill>
              </a:rPr>
              <a:t>; </a:t>
            </a:r>
            <a:r>
              <a:rPr lang="en-US" sz="1400" dirty="0" err="1">
                <a:solidFill>
                  <a:srgbClr val="2F5597"/>
                </a:solidFill>
              </a:rPr>
              <a:t>développement</a:t>
            </a:r>
            <a:r>
              <a:rPr lang="en-US" sz="1400" dirty="0">
                <a:solidFill>
                  <a:srgbClr val="2F5597"/>
                </a:solidFill>
              </a:rPr>
              <a:t> durable de </a:t>
            </a:r>
            <a:r>
              <a:rPr lang="en-US" sz="1400" dirty="0" err="1">
                <a:solidFill>
                  <a:srgbClr val="2F5597"/>
                </a:solidFill>
              </a:rPr>
              <a:t>l'agriculture</a:t>
            </a:r>
            <a:r>
              <a:rPr lang="en-US" sz="1400" dirty="0">
                <a:solidFill>
                  <a:srgbClr val="2F5597"/>
                </a:solidFill>
              </a:rPr>
              <a:t>, de </a:t>
            </a:r>
            <a:r>
              <a:rPr lang="en-US" sz="1400" dirty="0" err="1">
                <a:solidFill>
                  <a:srgbClr val="2F5597"/>
                </a:solidFill>
              </a:rPr>
              <a:t>l'élevage</a:t>
            </a:r>
            <a:r>
              <a:rPr lang="en-US" sz="1400" dirty="0">
                <a:solidFill>
                  <a:srgbClr val="2F5597"/>
                </a:solidFill>
              </a:rPr>
              <a:t> et de la </a:t>
            </a:r>
            <a:r>
              <a:rPr lang="en-US" sz="1400" dirty="0" err="1">
                <a:solidFill>
                  <a:srgbClr val="2F5597"/>
                </a:solidFill>
              </a:rPr>
              <a:t>pêche</a:t>
            </a:r>
            <a:r>
              <a:rPr lang="en-US" sz="1400" dirty="0">
                <a:solidFill>
                  <a:srgbClr val="2F5597"/>
                </a:solidFill>
              </a:rPr>
              <a:t>» </a:t>
            </a:r>
          </a:p>
          <a:p>
            <a:pPr lvl="1">
              <a:lnSpc>
                <a:spcPct val="100000"/>
              </a:lnSpc>
              <a:spcBef>
                <a:spcPts val="0"/>
              </a:spcBef>
              <a:buFont typeface="Wingdings" panose="05000000000000000000" pitchFamily="2" charset="2"/>
              <a:buChar char="§"/>
            </a:pPr>
            <a:r>
              <a:rPr lang="en-US" sz="1400" dirty="0" smtClean="0"/>
              <a:t>Para </a:t>
            </a:r>
            <a:r>
              <a:rPr lang="en-US" sz="1400" dirty="0"/>
              <a:t>34: </a:t>
            </a:r>
            <a:r>
              <a:rPr lang="en-GB" sz="1400" dirty="0"/>
              <a:t>“population trends and projections in rural and urban development strategies”</a:t>
            </a:r>
            <a:r>
              <a:rPr lang="en-US" sz="1400" dirty="0"/>
              <a:t> </a:t>
            </a:r>
            <a:r>
              <a:rPr lang="en-US" sz="1400" dirty="0" smtClean="0"/>
              <a:t>/ </a:t>
            </a:r>
            <a:r>
              <a:rPr lang="en-US" sz="1400" dirty="0">
                <a:solidFill>
                  <a:srgbClr val="2F5597"/>
                </a:solidFill>
              </a:rPr>
              <a:t>«</a:t>
            </a:r>
            <a:r>
              <a:rPr lang="en-US" sz="1400" dirty="0" err="1">
                <a:solidFill>
                  <a:srgbClr val="2F5597"/>
                </a:solidFill>
              </a:rPr>
              <a:t>Tendances</a:t>
            </a:r>
            <a:r>
              <a:rPr lang="en-US" sz="1400" dirty="0">
                <a:solidFill>
                  <a:srgbClr val="2F5597"/>
                </a:solidFill>
              </a:rPr>
              <a:t> et projections </a:t>
            </a:r>
            <a:r>
              <a:rPr lang="en-US" sz="1400" dirty="0" err="1">
                <a:solidFill>
                  <a:srgbClr val="2F5597"/>
                </a:solidFill>
              </a:rPr>
              <a:t>démographiques</a:t>
            </a:r>
            <a:r>
              <a:rPr lang="en-US" sz="1400" dirty="0">
                <a:solidFill>
                  <a:srgbClr val="2F5597"/>
                </a:solidFill>
              </a:rPr>
              <a:t> </a:t>
            </a:r>
            <a:r>
              <a:rPr lang="en-US" sz="1400" dirty="0" err="1">
                <a:solidFill>
                  <a:srgbClr val="2F5597"/>
                </a:solidFill>
              </a:rPr>
              <a:t>dans</a:t>
            </a:r>
            <a:r>
              <a:rPr lang="en-US" sz="1400" dirty="0">
                <a:solidFill>
                  <a:srgbClr val="2F5597"/>
                </a:solidFill>
              </a:rPr>
              <a:t> les </a:t>
            </a:r>
            <a:r>
              <a:rPr lang="en-US" sz="1400" dirty="0" err="1">
                <a:solidFill>
                  <a:srgbClr val="2F5597"/>
                </a:solidFill>
              </a:rPr>
              <a:t>stratégies</a:t>
            </a:r>
            <a:r>
              <a:rPr lang="en-US" sz="1400" dirty="0">
                <a:solidFill>
                  <a:srgbClr val="2F5597"/>
                </a:solidFill>
              </a:rPr>
              <a:t> de </a:t>
            </a:r>
            <a:r>
              <a:rPr lang="en-US" sz="1400" dirty="0" err="1">
                <a:solidFill>
                  <a:srgbClr val="2F5597"/>
                </a:solidFill>
              </a:rPr>
              <a:t>développement</a:t>
            </a:r>
            <a:r>
              <a:rPr lang="en-US" sz="1400" dirty="0">
                <a:solidFill>
                  <a:srgbClr val="2F5597"/>
                </a:solidFill>
              </a:rPr>
              <a:t> rural et </a:t>
            </a:r>
            <a:r>
              <a:rPr lang="en-US" sz="1400" dirty="0" err="1">
                <a:solidFill>
                  <a:srgbClr val="2F5597"/>
                </a:solidFill>
              </a:rPr>
              <a:t>urbain</a:t>
            </a:r>
            <a:r>
              <a:rPr lang="en-US" sz="1400" dirty="0">
                <a:solidFill>
                  <a:srgbClr val="2F5597"/>
                </a:solidFill>
              </a:rPr>
              <a:t>» </a:t>
            </a:r>
          </a:p>
          <a:p>
            <a:pPr>
              <a:lnSpc>
                <a:spcPct val="100000"/>
              </a:lnSpc>
              <a:spcBef>
                <a:spcPts val="0"/>
              </a:spcBef>
              <a:buFont typeface="Wingdings" panose="05000000000000000000" pitchFamily="2" charset="2"/>
              <a:buChar char="§"/>
            </a:pPr>
            <a:r>
              <a:rPr lang="en-US" sz="1800" b="1" dirty="0" smtClean="0"/>
              <a:t>“Landscape” / </a:t>
            </a:r>
            <a:r>
              <a:rPr lang="en-US" sz="1800" b="1" dirty="0">
                <a:solidFill>
                  <a:srgbClr val="2F5597"/>
                </a:solidFill>
              </a:rPr>
              <a:t>“</a:t>
            </a:r>
            <a:r>
              <a:rPr lang="en-US" sz="1800" b="1" dirty="0" err="1">
                <a:solidFill>
                  <a:srgbClr val="2F5597"/>
                </a:solidFill>
              </a:rPr>
              <a:t>Paysage</a:t>
            </a:r>
            <a:r>
              <a:rPr lang="en-US" sz="1800" b="1" dirty="0">
                <a:solidFill>
                  <a:srgbClr val="2F5597"/>
                </a:solidFill>
              </a:rPr>
              <a:t>” </a:t>
            </a:r>
            <a:r>
              <a:rPr lang="en-US" sz="1800" b="1" dirty="0" smtClean="0"/>
              <a:t>: </a:t>
            </a:r>
            <a:r>
              <a:rPr lang="en-US" sz="1800" dirty="0" smtClean="0"/>
              <a:t>No mention! / </a:t>
            </a:r>
            <a:r>
              <a:rPr lang="en-US" sz="1800" dirty="0" err="1" smtClean="0">
                <a:solidFill>
                  <a:srgbClr val="2F5597"/>
                </a:solidFill>
              </a:rPr>
              <a:t>Aucune</a:t>
            </a:r>
            <a:r>
              <a:rPr lang="en-US" sz="1800" dirty="0" smtClean="0">
                <a:solidFill>
                  <a:srgbClr val="2F5597"/>
                </a:solidFill>
              </a:rPr>
              <a:t> mention!</a:t>
            </a:r>
            <a:endParaRPr lang="en-GB" sz="1800" dirty="0" smtClean="0">
              <a:solidFill>
                <a:srgbClr val="2F5597"/>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en-US" sz="1200" i="1" dirty="0" smtClean="0">
                <a:solidFill>
                  <a:schemeClr val="bg1"/>
                </a:solidFill>
              </a:rPr>
              <a:t>Yildirim, Panel #1044</a:t>
            </a:r>
            <a:endParaRPr lang="en-US" sz="1200" i="1" dirty="0">
              <a:solidFill>
                <a:schemeClr val="bg1"/>
              </a:solidFill>
            </a:endParaRPr>
          </a:p>
        </p:txBody>
      </p:sp>
      <p:grpSp>
        <p:nvGrpSpPr>
          <p:cNvPr id="19" name="Group 18"/>
          <p:cNvGrpSpPr>
            <a:grpSpLocks noChangeAspect="1"/>
          </p:cNvGrpSpPr>
          <p:nvPr/>
        </p:nvGrpSpPr>
        <p:grpSpPr>
          <a:xfrm>
            <a:off x="529534" y="3408648"/>
            <a:ext cx="8094846" cy="3167998"/>
            <a:chOff x="388418" y="3354372"/>
            <a:chExt cx="8339428" cy="3263717"/>
          </a:xfrm>
        </p:grpSpPr>
        <p:pic>
          <p:nvPicPr>
            <p:cNvPr id="9" name="Picture 8" descr="Macintosh HD:Users:Ege:Documents:Meslek İş Genel:2016-17 ICOMOS SDGs:Images- Logos- General:Target 11.4 Logo:SDG-logo-final 201702.jpg"/>
            <p:cNvPicPr>
              <a:picLocks noChangeAspect="1"/>
            </p:cNvPicPr>
            <p:nvPr/>
          </p:nvPicPr>
          <p:blipFill rotWithShape="1">
            <a:blip r:embed="rId2" cstate="print">
              <a:extLst>
                <a:ext uri="{28A0092B-C50C-407E-A947-70E740481C1C}">
                  <a14:useLocalDpi xmlns:a14="http://schemas.microsoft.com/office/drawing/2010/main"/>
                </a:ext>
              </a:extLst>
            </a:blip>
            <a:srcRect r="-603"/>
            <a:stretch/>
          </p:blipFill>
          <p:spPr bwMode="auto">
            <a:xfrm>
              <a:off x="4689370" y="3397793"/>
              <a:ext cx="3024000" cy="2054862"/>
            </a:xfrm>
            <a:prstGeom prst="rect">
              <a:avLst/>
            </a:prstGeom>
            <a:solidFill>
              <a:schemeClr val="bg1"/>
            </a:solidFill>
            <a:ln>
              <a:noFill/>
            </a:ln>
            <a:extLst>
              <a:ext uri="{53640926-AAD7-44d8-BBD7-CCE9431645EC}">
                <a14:shadowObscured xmlns:a14="http://schemas.microsoft.com/office/drawing/2010/main"/>
              </a:ext>
            </a:extLst>
          </p:spPr>
        </p:pic>
        <p:pic>
          <p:nvPicPr>
            <p:cNvPr id="12" name="Picture 11" descr="TheGlobalGoals_Icons_Color_Goal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18" y="3386940"/>
              <a:ext cx="1800000" cy="1800000"/>
            </a:xfrm>
            <a:prstGeom prst="rect">
              <a:avLst/>
            </a:prstGeom>
          </p:spPr>
        </p:pic>
        <p:pic>
          <p:nvPicPr>
            <p:cNvPr id="13" name="Picture 12" descr="GOAL_2_TARGET_2.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135" y="3354374"/>
              <a:ext cx="939810" cy="1620000"/>
            </a:xfrm>
            <a:prstGeom prst="rect">
              <a:avLst/>
            </a:prstGeom>
          </p:spPr>
        </p:pic>
        <p:pic>
          <p:nvPicPr>
            <p:cNvPr id="14" name="Picture 13" descr="GOAL_2_TARGET_2.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390" y="3354372"/>
              <a:ext cx="938835" cy="1620000"/>
            </a:xfrm>
            <a:prstGeom prst="rect">
              <a:avLst/>
            </a:prstGeom>
          </p:spPr>
        </p:pic>
        <p:pic>
          <p:nvPicPr>
            <p:cNvPr id="15" name="Picture 14" descr="GOAL_2_TARGET_2.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4912" y="4998089"/>
              <a:ext cx="892642" cy="1620000"/>
            </a:xfrm>
            <a:prstGeom prst="rect">
              <a:avLst/>
            </a:prstGeom>
          </p:spPr>
        </p:pic>
        <p:pic>
          <p:nvPicPr>
            <p:cNvPr id="16" name="Picture 15" descr="GOAL_2_TARGET_2.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5024" y="4998088"/>
              <a:ext cx="892319" cy="1620000"/>
            </a:xfrm>
            <a:prstGeom prst="rect">
              <a:avLst/>
            </a:prstGeom>
          </p:spPr>
        </p:pic>
        <p:pic>
          <p:nvPicPr>
            <p:cNvPr id="17" name="Picture 16" descr="GOAL_11_TARGET_11.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1066" y="3366145"/>
              <a:ext cx="1046780" cy="1620000"/>
            </a:xfrm>
            <a:prstGeom prst="rect">
              <a:avLst/>
            </a:prstGeom>
          </p:spPr>
        </p:pic>
        <p:pic>
          <p:nvPicPr>
            <p:cNvPr id="18" name="Picture 17" descr="GOAL_11_TARGET_11.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3632" y="4977771"/>
              <a:ext cx="990866" cy="1619998"/>
            </a:xfrm>
            <a:prstGeom prst="rect">
              <a:avLst/>
            </a:prstGeom>
          </p:spPr>
        </p:pic>
      </p:grpSp>
    </p:spTree>
    <p:extLst>
      <p:ext uri="{BB962C8B-B14F-4D97-AF65-F5344CB8AC3E}">
        <p14:creationId xmlns:p14="http://schemas.microsoft.com/office/powerpoint/2010/main" val="27064104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3 Brochure SShot.png"/>
          <p:cNvPicPr>
            <a:picLocks noChangeAspect="1"/>
          </p:cNvPicPr>
          <p:nvPr/>
        </p:nvPicPr>
        <p:blipFill rotWithShape="1">
          <a:blip r:embed="rId2" cstate="print">
            <a:extLst>
              <a:ext uri="{28A0092B-C50C-407E-A947-70E740481C1C}">
                <a14:useLocalDpi xmlns:a14="http://schemas.microsoft.com/office/drawing/2010/main"/>
              </a:ext>
            </a:extLst>
          </a:blip>
          <a:srcRect l="37463" r="39840"/>
          <a:stretch/>
        </p:blipFill>
        <p:spPr>
          <a:xfrm>
            <a:off x="7305431" y="1272309"/>
            <a:ext cx="1747657" cy="2849839"/>
          </a:xfrm>
          <a:prstGeom prst="rect">
            <a:avLst/>
          </a:prstGeom>
        </p:spPr>
      </p:pic>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a:t>Rural </a:t>
            </a:r>
            <a:r>
              <a:rPr lang="en-US" sz="3100" dirty="0" smtClean="0"/>
              <a:t>heritage in the New Urban Agenda </a:t>
            </a:r>
            <a:r>
              <a:rPr lang="tr-TR" sz="3100" dirty="0" smtClean="0"/>
              <a:t>/ </a:t>
            </a:r>
            <a:r>
              <a:rPr lang="tr-TR" sz="3200" dirty="0" smtClean="0"/>
              <a:t/>
            </a:r>
            <a:br>
              <a:rPr lang="tr-TR" sz="3200" dirty="0" smtClean="0"/>
            </a:br>
            <a:r>
              <a:rPr lang="en-US" sz="2700" dirty="0" smtClean="0">
                <a:solidFill>
                  <a:srgbClr val="2F5597"/>
                </a:solidFill>
              </a:rPr>
              <a:t> </a:t>
            </a:r>
            <a:r>
              <a:rPr lang="en-US" sz="2700" dirty="0" err="1" smtClean="0">
                <a:solidFill>
                  <a:srgbClr val="2F5597"/>
                </a:solidFill>
              </a:rPr>
              <a:t>Patrimoine</a:t>
            </a:r>
            <a:r>
              <a:rPr lang="en-US" sz="2700" dirty="0" smtClean="0">
                <a:solidFill>
                  <a:srgbClr val="2F5597"/>
                </a:solidFill>
              </a:rPr>
              <a:t> </a:t>
            </a:r>
            <a:r>
              <a:rPr lang="en-US" sz="2700" dirty="0" err="1">
                <a:solidFill>
                  <a:srgbClr val="2F5597"/>
                </a:solidFill>
              </a:rPr>
              <a:t>ruraux</a:t>
            </a:r>
            <a:r>
              <a:rPr lang="en-US" sz="2700" dirty="0">
                <a:solidFill>
                  <a:srgbClr val="2F5597"/>
                </a:solidFill>
              </a:rPr>
              <a:t> </a:t>
            </a:r>
            <a:r>
              <a:rPr lang="en-US" sz="2700" dirty="0" err="1" smtClean="0">
                <a:solidFill>
                  <a:srgbClr val="2F5597"/>
                </a:solidFill>
              </a:rPr>
              <a:t>dans</a:t>
            </a:r>
            <a:r>
              <a:rPr lang="en-US" sz="2700" dirty="0" smtClean="0">
                <a:solidFill>
                  <a:srgbClr val="2F5597"/>
                </a:solidFill>
              </a:rPr>
              <a:t> le Nouveau Programme pour les </a:t>
            </a:r>
            <a:r>
              <a:rPr lang="en-US" sz="2700" dirty="0" err="1" smtClean="0">
                <a:solidFill>
                  <a:srgbClr val="2F5597"/>
                </a:solidFill>
              </a:rPr>
              <a:t>Villes</a:t>
            </a:r>
            <a:endParaRPr lang="en-US" sz="3100" dirty="0">
              <a:solidFill>
                <a:srgbClr val="2F5597"/>
              </a:solidFill>
            </a:endParaRP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70616" y="1088571"/>
            <a:ext cx="7192146" cy="5406572"/>
          </a:xfrm>
        </p:spPr>
        <p:txBody>
          <a:bodyPr>
            <a:noAutofit/>
          </a:bodyPr>
          <a:lstStyle/>
          <a:p>
            <a:r>
              <a:rPr lang="en-US" sz="2000" b="1" dirty="0"/>
              <a:t>“Culture” </a:t>
            </a:r>
            <a:r>
              <a:rPr lang="en-US" sz="1600" dirty="0"/>
              <a:t>: </a:t>
            </a:r>
            <a:r>
              <a:rPr lang="en-US" sz="1600" dirty="0" smtClean="0"/>
              <a:t>Para.10</a:t>
            </a:r>
            <a:r>
              <a:rPr lang="en-US" sz="1600" dirty="0"/>
              <a:t>, </a:t>
            </a:r>
            <a:r>
              <a:rPr lang="en-US" sz="1600" b="1" dirty="0"/>
              <a:t>26</a:t>
            </a:r>
            <a:r>
              <a:rPr lang="en-US" sz="1600" dirty="0"/>
              <a:t>, 34, 37, </a:t>
            </a:r>
            <a:r>
              <a:rPr lang="en-US" sz="1600" b="1" dirty="0"/>
              <a:t>60</a:t>
            </a:r>
            <a:r>
              <a:rPr lang="en-US" sz="1600" dirty="0"/>
              <a:t>. </a:t>
            </a:r>
            <a:r>
              <a:rPr lang="en-US" sz="2000" b="1" dirty="0" smtClean="0"/>
              <a:t>“</a:t>
            </a:r>
            <a:r>
              <a:rPr lang="en-US" sz="2000" b="1" dirty="0"/>
              <a:t>Cultural heritage” </a:t>
            </a:r>
            <a:r>
              <a:rPr lang="en-US" sz="1600" b="1" dirty="0"/>
              <a:t>/ </a:t>
            </a:r>
            <a:r>
              <a:rPr lang="en-US" sz="1600" b="1" dirty="0">
                <a:solidFill>
                  <a:srgbClr val="2F5597"/>
                </a:solidFill>
              </a:rPr>
              <a:t>“</a:t>
            </a:r>
            <a:r>
              <a:rPr lang="en-US" sz="1600" b="1" dirty="0" err="1">
                <a:solidFill>
                  <a:srgbClr val="2F5597"/>
                </a:solidFill>
              </a:rPr>
              <a:t>Patrimoine</a:t>
            </a:r>
            <a:r>
              <a:rPr lang="en-US" sz="1600" b="1" dirty="0">
                <a:solidFill>
                  <a:srgbClr val="2F5597"/>
                </a:solidFill>
              </a:rPr>
              <a:t> </a:t>
            </a:r>
            <a:r>
              <a:rPr lang="en-US" sz="1600" b="1" dirty="0" err="1">
                <a:solidFill>
                  <a:srgbClr val="2F5597"/>
                </a:solidFill>
              </a:rPr>
              <a:t>culturel</a:t>
            </a:r>
            <a:r>
              <a:rPr lang="en-US" sz="1600" b="1" dirty="0">
                <a:solidFill>
                  <a:srgbClr val="2F5597"/>
                </a:solidFill>
              </a:rPr>
              <a:t>”</a:t>
            </a:r>
            <a:r>
              <a:rPr lang="en-US" sz="1600" dirty="0"/>
              <a:t>: Para</a:t>
            </a:r>
            <a:r>
              <a:rPr lang="en-US" sz="1600" dirty="0" smtClean="0"/>
              <a:t>.38</a:t>
            </a:r>
            <a:r>
              <a:rPr lang="en-US" sz="1600" dirty="0"/>
              <a:t>, 45, </a:t>
            </a:r>
            <a:r>
              <a:rPr lang="en-US" sz="1600" b="1" dirty="0"/>
              <a:t>60</a:t>
            </a:r>
            <a:r>
              <a:rPr lang="en-US" sz="1600" dirty="0"/>
              <a:t>, 97, </a:t>
            </a:r>
            <a:r>
              <a:rPr lang="en-US" sz="1600" b="1" dirty="0"/>
              <a:t>124</a:t>
            </a:r>
            <a:r>
              <a:rPr lang="en-US" sz="1600" dirty="0"/>
              <a:t> &amp; 125. </a:t>
            </a:r>
            <a:r>
              <a:rPr lang="en-US" sz="2000" b="1" dirty="0" smtClean="0"/>
              <a:t>“</a:t>
            </a:r>
            <a:r>
              <a:rPr lang="en-US" sz="2000" b="1" dirty="0"/>
              <a:t>Landscapes” </a:t>
            </a:r>
            <a:r>
              <a:rPr lang="en-US" sz="1600" b="1" dirty="0"/>
              <a:t>/ </a:t>
            </a:r>
            <a:r>
              <a:rPr lang="en-US" sz="1600" b="1" dirty="0">
                <a:solidFill>
                  <a:srgbClr val="2F5597"/>
                </a:solidFill>
              </a:rPr>
              <a:t>“</a:t>
            </a:r>
            <a:r>
              <a:rPr lang="en-US" sz="1600" b="1" dirty="0" err="1">
                <a:solidFill>
                  <a:srgbClr val="2F5597"/>
                </a:solidFill>
              </a:rPr>
              <a:t>Paysages</a:t>
            </a:r>
            <a:r>
              <a:rPr lang="en-US" sz="1600" b="1" dirty="0">
                <a:solidFill>
                  <a:srgbClr val="2F5597"/>
                </a:solidFill>
              </a:rPr>
              <a:t>”</a:t>
            </a:r>
            <a:r>
              <a:rPr lang="en-US" sz="1600" dirty="0"/>
              <a:t>: Para</a:t>
            </a:r>
            <a:r>
              <a:rPr lang="en-US" sz="1600" dirty="0" smtClean="0"/>
              <a:t>.67</a:t>
            </a:r>
            <a:r>
              <a:rPr lang="en-US" sz="1600" dirty="0"/>
              <a:t>, </a:t>
            </a:r>
            <a:r>
              <a:rPr lang="en-US" sz="1600" b="1" dirty="0"/>
              <a:t>124. </a:t>
            </a:r>
            <a:r>
              <a:rPr lang="en-US" sz="2000" b="1" dirty="0" smtClean="0"/>
              <a:t>“</a:t>
            </a:r>
            <a:r>
              <a:rPr lang="en-US" sz="2000" b="1" dirty="0"/>
              <a:t>Rural”</a:t>
            </a:r>
            <a:r>
              <a:rPr lang="en-US" sz="1600" dirty="0"/>
              <a:t>: Para</a:t>
            </a:r>
            <a:r>
              <a:rPr lang="en-US" sz="1600" dirty="0" smtClean="0"/>
              <a:t>.</a:t>
            </a:r>
            <a:r>
              <a:rPr lang="en-US" sz="1600" b="1" dirty="0" smtClean="0"/>
              <a:t>26</a:t>
            </a:r>
            <a:r>
              <a:rPr lang="en-US" sz="1600" dirty="0"/>
              <a:t>, 28, 36, 49, 50, 71, 72, 73, 82, 88, 95, </a:t>
            </a:r>
            <a:r>
              <a:rPr lang="en-US" sz="1600" b="1" dirty="0"/>
              <a:t>96</a:t>
            </a:r>
            <a:r>
              <a:rPr lang="en-US" sz="1600" dirty="0"/>
              <a:t>, 114, 123, </a:t>
            </a:r>
            <a:r>
              <a:rPr lang="en-US" sz="1600" dirty="0" smtClean="0"/>
              <a:t>136. </a:t>
            </a:r>
            <a:r>
              <a:rPr lang="en-US" sz="1600" u="sng" dirty="0" smtClean="0"/>
              <a:t>(Total: 25/175 </a:t>
            </a:r>
            <a:r>
              <a:rPr lang="en-US" sz="1600" u="sng" dirty="0" err="1" smtClean="0"/>
              <a:t>para</a:t>
            </a:r>
            <a:r>
              <a:rPr lang="en-US" sz="1600" u="sng" dirty="0" smtClean="0"/>
              <a:t>)</a:t>
            </a:r>
            <a:endParaRPr lang="en-US" sz="1600" u="sng" dirty="0"/>
          </a:p>
          <a:p>
            <a:r>
              <a:rPr lang="en-US" sz="1600" dirty="0" smtClean="0"/>
              <a:t>Preamble</a:t>
            </a:r>
            <a:r>
              <a:rPr lang="en-US" sz="1600" dirty="0"/>
              <a:t>/ </a:t>
            </a:r>
            <a:r>
              <a:rPr lang="en-US" sz="1600" dirty="0" err="1">
                <a:solidFill>
                  <a:srgbClr val="2F5597"/>
                </a:solidFill>
              </a:rPr>
              <a:t>Préambule</a:t>
            </a:r>
            <a:r>
              <a:rPr lang="en-US" sz="1600" dirty="0"/>
              <a:t>, Para.10: “</a:t>
            </a:r>
            <a:r>
              <a:rPr lang="mr-IN" sz="1600" dirty="0"/>
              <a:t>…</a:t>
            </a:r>
            <a:r>
              <a:rPr lang="tr-TR" sz="1600" dirty="0"/>
              <a:t> </a:t>
            </a:r>
            <a:r>
              <a:rPr lang="en-GB" sz="1600" b="1" dirty="0"/>
              <a:t>culture and cultural diversity </a:t>
            </a:r>
            <a:r>
              <a:rPr lang="en-US" sz="1600" dirty="0"/>
              <a:t>are sources of enrichment for humankind and provides an important contribution to the sustainable development of cities, human settlements, and </a:t>
            </a:r>
            <a:r>
              <a:rPr lang="en-US" sz="1600" dirty="0" smtClean="0"/>
              <a:t>citizens (</a:t>
            </a:r>
            <a:r>
              <a:rPr lang="mr-IN" sz="1600" dirty="0" smtClean="0"/>
              <a:t>…</a:t>
            </a:r>
            <a:r>
              <a:rPr lang="en-US" sz="1600" dirty="0" smtClean="0"/>
              <a:t>) </a:t>
            </a:r>
            <a:r>
              <a:rPr lang="en-GB" sz="1600" dirty="0" smtClean="0"/>
              <a:t>culture </a:t>
            </a:r>
            <a:r>
              <a:rPr lang="en-US" sz="1600" dirty="0"/>
              <a:t>should be taken into account in </a:t>
            </a:r>
            <a:r>
              <a:rPr lang="en-US" sz="1600" dirty="0" smtClean="0"/>
              <a:t>(</a:t>
            </a:r>
            <a:r>
              <a:rPr lang="mr-IN" sz="1600" dirty="0" smtClean="0"/>
              <a:t>…</a:t>
            </a:r>
            <a:r>
              <a:rPr lang="en-US" sz="1600" dirty="0" smtClean="0"/>
              <a:t>) new </a:t>
            </a:r>
            <a:r>
              <a:rPr lang="en-US" sz="1600" dirty="0"/>
              <a:t>sustainable consumption and </a:t>
            </a:r>
            <a:r>
              <a:rPr lang="en-US" sz="1600" dirty="0" smtClean="0"/>
              <a:t>production </a:t>
            </a:r>
            <a:r>
              <a:rPr lang="en-US" sz="1600" dirty="0"/>
              <a:t>patterns </a:t>
            </a:r>
            <a:r>
              <a:rPr lang="en-US" sz="1600" dirty="0" smtClean="0"/>
              <a:t>(</a:t>
            </a:r>
            <a:r>
              <a:rPr lang="mr-IN" sz="1600" dirty="0" smtClean="0"/>
              <a:t>…</a:t>
            </a:r>
            <a:r>
              <a:rPr lang="en-US" sz="1600" dirty="0" smtClean="0"/>
              <a:t>) address </a:t>
            </a:r>
            <a:r>
              <a:rPr lang="en-US" sz="1600" dirty="0"/>
              <a:t>the adverse impact of climate change.</a:t>
            </a:r>
            <a:r>
              <a:rPr lang="en-US" sz="1600" dirty="0" smtClean="0"/>
              <a:t>”/ </a:t>
            </a:r>
            <a:r>
              <a:rPr lang="en-US" sz="1400" dirty="0" smtClean="0">
                <a:solidFill>
                  <a:srgbClr val="2F5597"/>
                </a:solidFill>
              </a:rPr>
              <a:t>«</a:t>
            </a:r>
            <a:r>
              <a:rPr lang="mr-IN" sz="1400" dirty="0" smtClean="0">
                <a:solidFill>
                  <a:srgbClr val="2F5597"/>
                </a:solidFill>
              </a:rPr>
              <a:t>…</a:t>
            </a:r>
            <a:r>
              <a:rPr lang="en-US" sz="1400" b="1" dirty="0" smtClean="0">
                <a:solidFill>
                  <a:srgbClr val="2F5597"/>
                </a:solidFill>
              </a:rPr>
              <a:t>la </a:t>
            </a:r>
            <a:r>
              <a:rPr lang="en-US" sz="1400" b="1" dirty="0">
                <a:solidFill>
                  <a:srgbClr val="2F5597"/>
                </a:solidFill>
              </a:rPr>
              <a:t>culture et la </a:t>
            </a:r>
            <a:r>
              <a:rPr lang="en-US" sz="1400" b="1" dirty="0" err="1">
                <a:solidFill>
                  <a:srgbClr val="2F5597"/>
                </a:solidFill>
              </a:rPr>
              <a:t>diversité</a:t>
            </a:r>
            <a:r>
              <a:rPr lang="en-US" sz="1400" b="1" dirty="0">
                <a:solidFill>
                  <a:srgbClr val="2F5597"/>
                </a:solidFill>
              </a:rPr>
              <a:t> </a:t>
            </a:r>
            <a:r>
              <a:rPr lang="en-US" sz="1400" b="1" dirty="0" err="1">
                <a:solidFill>
                  <a:srgbClr val="2F5597"/>
                </a:solidFill>
              </a:rPr>
              <a:t>culturelle</a:t>
            </a:r>
            <a:r>
              <a:rPr lang="en-US" sz="1400" b="1" dirty="0">
                <a:solidFill>
                  <a:srgbClr val="2F5597"/>
                </a:solidFill>
              </a:rPr>
              <a:t> </a:t>
            </a:r>
            <a:r>
              <a:rPr lang="en-US" sz="1400" dirty="0" err="1">
                <a:solidFill>
                  <a:srgbClr val="2F5597"/>
                </a:solidFill>
              </a:rPr>
              <a:t>sont</a:t>
            </a:r>
            <a:r>
              <a:rPr lang="en-US" sz="1400" dirty="0">
                <a:solidFill>
                  <a:srgbClr val="2F5597"/>
                </a:solidFill>
              </a:rPr>
              <a:t> des sources </a:t>
            </a:r>
            <a:r>
              <a:rPr lang="en-US" sz="1400" dirty="0" err="1">
                <a:solidFill>
                  <a:srgbClr val="2F5597"/>
                </a:solidFill>
              </a:rPr>
              <a:t>d'enrichissement</a:t>
            </a:r>
            <a:r>
              <a:rPr lang="en-US" sz="1400" dirty="0">
                <a:solidFill>
                  <a:srgbClr val="2F5597"/>
                </a:solidFill>
              </a:rPr>
              <a:t> pour </a:t>
            </a:r>
            <a:r>
              <a:rPr lang="en-US" sz="1400" dirty="0" err="1">
                <a:solidFill>
                  <a:srgbClr val="2F5597"/>
                </a:solidFill>
              </a:rPr>
              <a:t>l'humanité</a:t>
            </a:r>
            <a:r>
              <a:rPr lang="en-US" sz="1400" dirty="0">
                <a:solidFill>
                  <a:srgbClr val="2F5597"/>
                </a:solidFill>
              </a:rPr>
              <a:t> et </a:t>
            </a:r>
            <a:r>
              <a:rPr lang="en-US" sz="1400" dirty="0" err="1">
                <a:solidFill>
                  <a:srgbClr val="2F5597"/>
                </a:solidFill>
              </a:rPr>
              <a:t>apportent</a:t>
            </a:r>
            <a:r>
              <a:rPr lang="en-US" sz="1400" dirty="0">
                <a:solidFill>
                  <a:srgbClr val="2F5597"/>
                </a:solidFill>
              </a:rPr>
              <a:t> </a:t>
            </a:r>
            <a:r>
              <a:rPr lang="en-US" sz="1400" dirty="0" err="1">
                <a:solidFill>
                  <a:srgbClr val="2F5597"/>
                </a:solidFill>
              </a:rPr>
              <a:t>une</a:t>
            </a:r>
            <a:r>
              <a:rPr lang="en-US" sz="1400" dirty="0">
                <a:solidFill>
                  <a:srgbClr val="2F5597"/>
                </a:solidFill>
              </a:rPr>
              <a:t> contribution </a:t>
            </a:r>
            <a:r>
              <a:rPr lang="en-US" sz="1400" dirty="0" err="1">
                <a:solidFill>
                  <a:srgbClr val="2F5597"/>
                </a:solidFill>
              </a:rPr>
              <a:t>importante</a:t>
            </a:r>
            <a:r>
              <a:rPr lang="en-US" sz="1400" dirty="0">
                <a:solidFill>
                  <a:srgbClr val="2F5597"/>
                </a:solidFill>
              </a:rPr>
              <a:t> au </a:t>
            </a:r>
            <a:r>
              <a:rPr lang="en-US" sz="1400" dirty="0" err="1">
                <a:solidFill>
                  <a:srgbClr val="2F5597"/>
                </a:solidFill>
              </a:rPr>
              <a:t>développement</a:t>
            </a:r>
            <a:r>
              <a:rPr lang="en-US" sz="1400" dirty="0">
                <a:solidFill>
                  <a:srgbClr val="2F5597"/>
                </a:solidFill>
              </a:rPr>
              <a:t> durable des </a:t>
            </a:r>
            <a:r>
              <a:rPr lang="en-US" sz="1400" dirty="0" err="1">
                <a:solidFill>
                  <a:srgbClr val="2F5597"/>
                </a:solidFill>
              </a:rPr>
              <a:t>villes</a:t>
            </a:r>
            <a:r>
              <a:rPr lang="en-US" sz="1400" dirty="0">
                <a:solidFill>
                  <a:srgbClr val="2F5597"/>
                </a:solidFill>
              </a:rPr>
              <a:t>, des </a:t>
            </a:r>
            <a:r>
              <a:rPr lang="en-US" sz="1400" dirty="0" err="1">
                <a:solidFill>
                  <a:srgbClr val="2F5597"/>
                </a:solidFill>
              </a:rPr>
              <a:t>établissements</a:t>
            </a:r>
            <a:r>
              <a:rPr lang="en-US" sz="1400" dirty="0">
                <a:solidFill>
                  <a:srgbClr val="2F5597"/>
                </a:solidFill>
              </a:rPr>
              <a:t> </a:t>
            </a:r>
            <a:r>
              <a:rPr lang="en-US" sz="1400" dirty="0" err="1">
                <a:solidFill>
                  <a:srgbClr val="2F5597"/>
                </a:solidFill>
              </a:rPr>
              <a:t>humains</a:t>
            </a:r>
            <a:r>
              <a:rPr lang="en-US" sz="1400" dirty="0">
                <a:solidFill>
                  <a:srgbClr val="2F5597"/>
                </a:solidFill>
              </a:rPr>
              <a:t> et de la </a:t>
            </a:r>
            <a:r>
              <a:rPr lang="en-US" sz="1400" dirty="0" err="1">
                <a:solidFill>
                  <a:srgbClr val="2F5597"/>
                </a:solidFill>
              </a:rPr>
              <a:t>citoyenneté</a:t>
            </a:r>
            <a:r>
              <a:rPr lang="en-US" sz="1400" dirty="0">
                <a:solidFill>
                  <a:srgbClr val="2F5597"/>
                </a:solidFill>
              </a:rPr>
              <a:t> (…) </a:t>
            </a:r>
            <a:r>
              <a:rPr lang="en-US" sz="1400" dirty="0" err="1">
                <a:solidFill>
                  <a:srgbClr val="2F5597"/>
                </a:solidFill>
              </a:rPr>
              <a:t>devraient</a:t>
            </a:r>
            <a:r>
              <a:rPr lang="en-US" sz="1400" dirty="0">
                <a:solidFill>
                  <a:srgbClr val="2F5597"/>
                </a:solidFill>
              </a:rPr>
              <a:t> </a:t>
            </a:r>
            <a:r>
              <a:rPr lang="en-US" sz="1400" dirty="0" err="1">
                <a:solidFill>
                  <a:srgbClr val="2F5597"/>
                </a:solidFill>
              </a:rPr>
              <a:t>être</a:t>
            </a:r>
            <a:r>
              <a:rPr lang="en-US" sz="1400" dirty="0">
                <a:solidFill>
                  <a:srgbClr val="2F5597"/>
                </a:solidFill>
              </a:rPr>
              <a:t> </a:t>
            </a:r>
            <a:r>
              <a:rPr lang="en-US" sz="1400" dirty="0" err="1">
                <a:solidFill>
                  <a:srgbClr val="2F5597"/>
                </a:solidFill>
              </a:rPr>
              <a:t>pris</a:t>
            </a:r>
            <a:r>
              <a:rPr lang="en-US" sz="1400" dirty="0">
                <a:solidFill>
                  <a:srgbClr val="2F5597"/>
                </a:solidFill>
              </a:rPr>
              <a:t> en </a:t>
            </a:r>
            <a:r>
              <a:rPr lang="en-US" sz="1400" dirty="0" err="1">
                <a:solidFill>
                  <a:srgbClr val="2F5597"/>
                </a:solidFill>
              </a:rPr>
              <a:t>compte</a:t>
            </a:r>
            <a:r>
              <a:rPr lang="en-US" sz="1400" dirty="0">
                <a:solidFill>
                  <a:srgbClr val="2F5597"/>
                </a:solidFill>
              </a:rPr>
              <a:t> </a:t>
            </a:r>
            <a:r>
              <a:rPr lang="en-US" sz="1400" dirty="0" err="1">
                <a:solidFill>
                  <a:srgbClr val="2F5597"/>
                </a:solidFill>
              </a:rPr>
              <a:t>dans</a:t>
            </a:r>
            <a:r>
              <a:rPr lang="en-US" sz="1400" dirty="0">
                <a:solidFill>
                  <a:srgbClr val="2F5597"/>
                </a:solidFill>
              </a:rPr>
              <a:t> </a:t>
            </a:r>
            <a:r>
              <a:rPr lang="en-US" sz="1400" dirty="0" smtClean="0">
                <a:solidFill>
                  <a:srgbClr val="2F5597"/>
                </a:solidFill>
              </a:rPr>
              <a:t>(</a:t>
            </a:r>
            <a:r>
              <a:rPr lang="mr-IN" sz="1400" dirty="0" smtClean="0">
                <a:solidFill>
                  <a:srgbClr val="2F5597"/>
                </a:solidFill>
              </a:rPr>
              <a:t>…</a:t>
            </a:r>
            <a:r>
              <a:rPr lang="en-US" sz="1400" dirty="0" smtClean="0">
                <a:solidFill>
                  <a:srgbClr val="2F5597"/>
                </a:solidFill>
              </a:rPr>
              <a:t>) les nouveaux </a:t>
            </a:r>
            <a:r>
              <a:rPr lang="en-US" sz="1400" dirty="0">
                <a:solidFill>
                  <a:srgbClr val="2F5597"/>
                </a:solidFill>
              </a:rPr>
              <a:t>modes de </a:t>
            </a:r>
            <a:r>
              <a:rPr lang="en-US" sz="1400" dirty="0" err="1">
                <a:solidFill>
                  <a:srgbClr val="2F5597"/>
                </a:solidFill>
              </a:rPr>
              <a:t>consommation</a:t>
            </a:r>
            <a:r>
              <a:rPr lang="en-US" sz="1400" dirty="0">
                <a:solidFill>
                  <a:srgbClr val="2F5597"/>
                </a:solidFill>
              </a:rPr>
              <a:t> et de production durables (…) </a:t>
            </a:r>
            <a:r>
              <a:rPr lang="en-US" sz="1400" dirty="0" err="1">
                <a:solidFill>
                  <a:srgbClr val="2F5597"/>
                </a:solidFill>
              </a:rPr>
              <a:t>s'attaquent</a:t>
            </a:r>
            <a:r>
              <a:rPr lang="en-US" sz="1400" dirty="0">
                <a:solidFill>
                  <a:srgbClr val="2F5597"/>
                </a:solidFill>
              </a:rPr>
              <a:t> aux </a:t>
            </a:r>
            <a:r>
              <a:rPr lang="en-US" sz="1400" dirty="0" err="1">
                <a:solidFill>
                  <a:srgbClr val="2F5597"/>
                </a:solidFill>
              </a:rPr>
              <a:t>effets</a:t>
            </a:r>
            <a:r>
              <a:rPr lang="en-US" sz="1400" dirty="0">
                <a:solidFill>
                  <a:srgbClr val="2F5597"/>
                </a:solidFill>
              </a:rPr>
              <a:t>  </a:t>
            </a:r>
            <a:r>
              <a:rPr lang="en-US" sz="1400" dirty="0" err="1" smtClean="0">
                <a:solidFill>
                  <a:srgbClr val="2F5597"/>
                </a:solidFill>
              </a:rPr>
              <a:t>néfastes</a:t>
            </a:r>
            <a:r>
              <a:rPr lang="en-US" sz="1400" dirty="0" smtClean="0">
                <a:solidFill>
                  <a:srgbClr val="2F5597"/>
                </a:solidFill>
              </a:rPr>
              <a:t> du </a:t>
            </a:r>
            <a:r>
              <a:rPr lang="en-US" sz="1400" b="1" dirty="0" err="1">
                <a:solidFill>
                  <a:srgbClr val="2F5597"/>
                </a:solidFill>
              </a:rPr>
              <a:t>changement</a:t>
            </a:r>
            <a:r>
              <a:rPr lang="en-US" sz="1400" b="1" dirty="0">
                <a:solidFill>
                  <a:srgbClr val="2F5597"/>
                </a:solidFill>
              </a:rPr>
              <a:t> </a:t>
            </a:r>
            <a:r>
              <a:rPr lang="en-US" sz="1400" b="1" dirty="0" err="1">
                <a:solidFill>
                  <a:srgbClr val="2F5597"/>
                </a:solidFill>
              </a:rPr>
              <a:t>climatique</a:t>
            </a:r>
            <a:r>
              <a:rPr lang="en-US" sz="1400" dirty="0" smtClean="0">
                <a:solidFill>
                  <a:srgbClr val="2F5597"/>
                </a:solidFill>
              </a:rPr>
              <a:t>."</a:t>
            </a:r>
            <a:endParaRPr lang="en-US" sz="1600" dirty="0">
              <a:solidFill>
                <a:srgbClr val="2F5597"/>
              </a:solidFill>
            </a:endParaRPr>
          </a:p>
          <a:p>
            <a:r>
              <a:rPr lang="en-US" sz="1600" dirty="0" smtClean="0"/>
              <a:t>Para.96: “sustainable </a:t>
            </a:r>
            <a:r>
              <a:rPr lang="en-US" sz="1600" dirty="0"/>
              <a:t>urban and territorial planning, to encourage synergies and interactions among urban areas of all sizes, and their </a:t>
            </a:r>
            <a:r>
              <a:rPr lang="en-US" sz="1600" dirty="0" err="1"/>
              <a:t>peri</a:t>
            </a:r>
            <a:r>
              <a:rPr lang="en-US" sz="1600" dirty="0"/>
              <a:t>-urban, and rural surroundings, </a:t>
            </a:r>
            <a:r>
              <a:rPr lang="en-US" sz="1600" dirty="0" smtClean="0"/>
              <a:t>(</a:t>
            </a:r>
            <a:r>
              <a:rPr lang="mr-IN" sz="1600" dirty="0" smtClean="0"/>
              <a:t>…</a:t>
            </a:r>
            <a:r>
              <a:rPr lang="en-US" sz="1600" dirty="0" smtClean="0"/>
              <a:t>) regional </a:t>
            </a:r>
            <a:r>
              <a:rPr lang="en-US" sz="1600" dirty="0"/>
              <a:t>infrastructure projects that stimulate sustainable economic productivity, promoting equitable growth of regions across the </a:t>
            </a:r>
            <a:r>
              <a:rPr lang="en-US" sz="2000" b="1" dirty="0"/>
              <a:t>urban-rural continuum</a:t>
            </a:r>
            <a:r>
              <a:rPr lang="en-US" sz="1600" dirty="0" smtClean="0"/>
              <a:t>.” </a:t>
            </a:r>
            <a:r>
              <a:rPr lang="en-US" sz="1600" dirty="0"/>
              <a:t>/ </a:t>
            </a:r>
            <a:r>
              <a:rPr lang="en-US" sz="1400" dirty="0">
                <a:solidFill>
                  <a:srgbClr val="2F5597"/>
                </a:solidFill>
              </a:rPr>
              <a:t>«</a:t>
            </a:r>
            <a:r>
              <a:rPr lang="en-US" sz="1400" dirty="0" err="1">
                <a:solidFill>
                  <a:srgbClr val="2F5597"/>
                </a:solidFill>
              </a:rPr>
              <a:t>Aménagement</a:t>
            </a:r>
            <a:r>
              <a:rPr lang="en-US" sz="1400" dirty="0">
                <a:solidFill>
                  <a:srgbClr val="2F5597"/>
                </a:solidFill>
              </a:rPr>
              <a:t> </a:t>
            </a:r>
            <a:r>
              <a:rPr lang="en-US" sz="1400" dirty="0" err="1">
                <a:solidFill>
                  <a:srgbClr val="2F5597"/>
                </a:solidFill>
              </a:rPr>
              <a:t>urbain</a:t>
            </a:r>
            <a:r>
              <a:rPr lang="en-US" sz="1400" dirty="0">
                <a:solidFill>
                  <a:srgbClr val="2F5597"/>
                </a:solidFill>
              </a:rPr>
              <a:t> et territorial durable, pour encourager les synergies et les interactions entre les zones </a:t>
            </a:r>
            <a:r>
              <a:rPr lang="en-US" sz="1400" dirty="0" err="1">
                <a:solidFill>
                  <a:srgbClr val="2F5597"/>
                </a:solidFill>
              </a:rPr>
              <a:t>urbaines</a:t>
            </a:r>
            <a:r>
              <a:rPr lang="en-US" sz="1400" dirty="0">
                <a:solidFill>
                  <a:srgbClr val="2F5597"/>
                </a:solidFill>
              </a:rPr>
              <a:t> de </a:t>
            </a:r>
            <a:r>
              <a:rPr lang="en-US" sz="1400" dirty="0" err="1">
                <a:solidFill>
                  <a:srgbClr val="2F5597"/>
                </a:solidFill>
              </a:rPr>
              <a:t>toutes</a:t>
            </a:r>
            <a:r>
              <a:rPr lang="en-US" sz="1400" dirty="0">
                <a:solidFill>
                  <a:srgbClr val="2F5597"/>
                </a:solidFill>
              </a:rPr>
              <a:t> </a:t>
            </a:r>
            <a:r>
              <a:rPr lang="en-US" sz="1400" dirty="0" err="1">
                <a:solidFill>
                  <a:srgbClr val="2F5597"/>
                </a:solidFill>
              </a:rPr>
              <a:t>tailles</a:t>
            </a:r>
            <a:r>
              <a:rPr lang="en-US" sz="1400" dirty="0">
                <a:solidFill>
                  <a:srgbClr val="2F5597"/>
                </a:solidFill>
              </a:rPr>
              <a:t> et </a:t>
            </a:r>
            <a:r>
              <a:rPr lang="en-US" sz="1400" dirty="0" err="1">
                <a:solidFill>
                  <a:srgbClr val="2F5597"/>
                </a:solidFill>
              </a:rPr>
              <a:t>leurs</a:t>
            </a:r>
            <a:r>
              <a:rPr lang="en-US" sz="1400" dirty="0">
                <a:solidFill>
                  <a:srgbClr val="2F5597"/>
                </a:solidFill>
              </a:rPr>
              <a:t> </a:t>
            </a:r>
            <a:r>
              <a:rPr lang="en-US" sz="1400" dirty="0" err="1">
                <a:solidFill>
                  <a:srgbClr val="2F5597"/>
                </a:solidFill>
              </a:rPr>
              <a:t>environnements</a:t>
            </a:r>
            <a:r>
              <a:rPr lang="en-US" sz="1400" dirty="0">
                <a:solidFill>
                  <a:srgbClr val="2F5597"/>
                </a:solidFill>
              </a:rPr>
              <a:t> </a:t>
            </a:r>
            <a:r>
              <a:rPr lang="en-US" sz="1400" dirty="0" err="1">
                <a:solidFill>
                  <a:srgbClr val="2F5597"/>
                </a:solidFill>
              </a:rPr>
              <a:t>périurbains</a:t>
            </a:r>
            <a:r>
              <a:rPr lang="en-US" sz="1400" dirty="0">
                <a:solidFill>
                  <a:srgbClr val="2F5597"/>
                </a:solidFill>
              </a:rPr>
              <a:t> et </a:t>
            </a:r>
            <a:r>
              <a:rPr lang="en-US" sz="1400" dirty="0" err="1">
                <a:solidFill>
                  <a:srgbClr val="2F5597"/>
                </a:solidFill>
              </a:rPr>
              <a:t>ruraux</a:t>
            </a:r>
            <a:r>
              <a:rPr lang="en-US" sz="1400" dirty="0">
                <a:solidFill>
                  <a:srgbClr val="2F5597"/>
                </a:solidFill>
              </a:rPr>
              <a:t>, (…) les </a:t>
            </a:r>
            <a:r>
              <a:rPr lang="en-US" sz="1400" dirty="0" err="1">
                <a:solidFill>
                  <a:srgbClr val="2F5597"/>
                </a:solidFill>
              </a:rPr>
              <a:t>projets</a:t>
            </a:r>
            <a:r>
              <a:rPr lang="en-US" sz="1400" dirty="0">
                <a:solidFill>
                  <a:srgbClr val="2F5597"/>
                </a:solidFill>
              </a:rPr>
              <a:t> </a:t>
            </a:r>
            <a:r>
              <a:rPr lang="en-US" sz="1400" dirty="0" err="1">
                <a:solidFill>
                  <a:srgbClr val="2F5597"/>
                </a:solidFill>
              </a:rPr>
              <a:t>d’infrastructures</a:t>
            </a:r>
            <a:r>
              <a:rPr lang="en-US" sz="1400" dirty="0">
                <a:solidFill>
                  <a:srgbClr val="2F5597"/>
                </a:solidFill>
              </a:rPr>
              <a:t> </a:t>
            </a:r>
            <a:r>
              <a:rPr lang="en-US" sz="1400" dirty="0" err="1">
                <a:solidFill>
                  <a:srgbClr val="2F5597"/>
                </a:solidFill>
              </a:rPr>
              <a:t>régionales</a:t>
            </a:r>
            <a:r>
              <a:rPr lang="en-US" sz="1400" dirty="0">
                <a:solidFill>
                  <a:srgbClr val="2F5597"/>
                </a:solidFill>
              </a:rPr>
              <a:t> qui </a:t>
            </a:r>
            <a:r>
              <a:rPr lang="en-US" sz="1400" dirty="0" err="1">
                <a:solidFill>
                  <a:srgbClr val="2F5597"/>
                </a:solidFill>
              </a:rPr>
              <a:t>stimulent</a:t>
            </a:r>
            <a:r>
              <a:rPr lang="en-US" sz="1400" dirty="0">
                <a:solidFill>
                  <a:srgbClr val="2F5597"/>
                </a:solidFill>
              </a:rPr>
              <a:t> </a:t>
            </a:r>
            <a:r>
              <a:rPr lang="en-US" sz="1400" dirty="0" err="1">
                <a:solidFill>
                  <a:srgbClr val="2F5597"/>
                </a:solidFill>
              </a:rPr>
              <a:t>une</a:t>
            </a:r>
            <a:r>
              <a:rPr lang="en-US" sz="1400" dirty="0">
                <a:solidFill>
                  <a:srgbClr val="2F5597"/>
                </a:solidFill>
              </a:rPr>
              <a:t> </a:t>
            </a:r>
            <a:r>
              <a:rPr lang="en-US" sz="1400" dirty="0" err="1">
                <a:solidFill>
                  <a:srgbClr val="2F5597"/>
                </a:solidFill>
              </a:rPr>
              <a:t>productivité</a:t>
            </a:r>
            <a:r>
              <a:rPr lang="en-US" sz="1400" dirty="0">
                <a:solidFill>
                  <a:srgbClr val="2F5597"/>
                </a:solidFill>
              </a:rPr>
              <a:t> </a:t>
            </a:r>
            <a:r>
              <a:rPr lang="en-US" sz="1400" dirty="0" err="1">
                <a:solidFill>
                  <a:srgbClr val="2F5597"/>
                </a:solidFill>
              </a:rPr>
              <a:t>économique</a:t>
            </a:r>
            <a:r>
              <a:rPr lang="en-US" sz="1400" dirty="0">
                <a:solidFill>
                  <a:srgbClr val="2F5597"/>
                </a:solidFill>
              </a:rPr>
              <a:t> durable, en </a:t>
            </a:r>
            <a:r>
              <a:rPr lang="en-US" sz="1400" dirty="0" err="1">
                <a:solidFill>
                  <a:srgbClr val="2F5597"/>
                </a:solidFill>
              </a:rPr>
              <a:t>favorisant</a:t>
            </a:r>
            <a:r>
              <a:rPr lang="en-US" sz="1400" dirty="0">
                <a:solidFill>
                  <a:srgbClr val="2F5597"/>
                </a:solidFill>
              </a:rPr>
              <a:t> </a:t>
            </a:r>
            <a:r>
              <a:rPr lang="en-US" sz="1400" dirty="0" err="1">
                <a:solidFill>
                  <a:srgbClr val="2F5597"/>
                </a:solidFill>
              </a:rPr>
              <a:t>une</a:t>
            </a:r>
            <a:r>
              <a:rPr lang="en-US" sz="1400" dirty="0">
                <a:solidFill>
                  <a:srgbClr val="2F5597"/>
                </a:solidFill>
              </a:rPr>
              <a:t> </a:t>
            </a:r>
            <a:r>
              <a:rPr lang="en-US" sz="1400" dirty="0" err="1">
                <a:solidFill>
                  <a:srgbClr val="2F5597"/>
                </a:solidFill>
              </a:rPr>
              <a:t>croissance</a:t>
            </a:r>
            <a:r>
              <a:rPr lang="en-US" sz="1400" dirty="0">
                <a:solidFill>
                  <a:srgbClr val="2F5597"/>
                </a:solidFill>
              </a:rPr>
              <a:t> </a:t>
            </a:r>
            <a:r>
              <a:rPr lang="en-US" sz="1400" dirty="0" err="1">
                <a:solidFill>
                  <a:srgbClr val="2F5597"/>
                </a:solidFill>
              </a:rPr>
              <a:t>équitable</a:t>
            </a:r>
            <a:r>
              <a:rPr lang="en-US" sz="1400" dirty="0">
                <a:solidFill>
                  <a:srgbClr val="2F5597"/>
                </a:solidFill>
              </a:rPr>
              <a:t> des </a:t>
            </a:r>
            <a:r>
              <a:rPr lang="en-US" sz="1400" dirty="0" err="1">
                <a:solidFill>
                  <a:srgbClr val="2F5597"/>
                </a:solidFill>
              </a:rPr>
              <a:t>régions</a:t>
            </a:r>
            <a:r>
              <a:rPr lang="en-US" sz="1400" dirty="0">
                <a:solidFill>
                  <a:srgbClr val="2F5597"/>
                </a:solidFill>
              </a:rPr>
              <a:t> </a:t>
            </a:r>
            <a:r>
              <a:rPr lang="en-US" sz="1400" dirty="0" err="1">
                <a:solidFill>
                  <a:srgbClr val="2F5597"/>
                </a:solidFill>
              </a:rPr>
              <a:t>dans</a:t>
            </a:r>
            <a:r>
              <a:rPr lang="en-US" sz="1400" dirty="0">
                <a:solidFill>
                  <a:srgbClr val="2F5597"/>
                </a:solidFill>
              </a:rPr>
              <a:t> le </a:t>
            </a:r>
            <a:r>
              <a:rPr lang="en-US" sz="1400" b="1" dirty="0">
                <a:solidFill>
                  <a:srgbClr val="2F5597"/>
                </a:solidFill>
              </a:rPr>
              <a:t>continuum </a:t>
            </a:r>
            <a:r>
              <a:rPr lang="en-US" sz="1400" b="1" dirty="0" err="1">
                <a:solidFill>
                  <a:srgbClr val="2F5597"/>
                </a:solidFill>
              </a:rPr>
              <a:t>urbain</a:t>
            </a:r>
            <a:r>
              <a:rPr lang="en-US" sz="1400" b="1" dirty="0">
                <a:solidFill>
                  <a:srgbClr val="2F5597"/>
                </a:solidFill>
              </a:rPr>
              <a:t>-</a:t>
            </a:r>
            <a:r>
              <a:rPr lang="en-US" sz="1400" b="1" dirty="0" smtClean="0">
                <a:solidFill>
                  <a:srgbClr val="2F5597"/>
                </a:solidFill>
              </a:rPr>
              <a:t>rural</a:t>
            </a:r>
            <a:r>
              <a:rPr lang="en-US" sz="1400" dirty="0" smtClean="0">
                <a:solidFill>
                  <a:srgbClr val="2F5597"/>
                </a:solidFill>
              </a:rPr>
              <a:t>."</a:t>
            </a:r>
            <a:r>
              <a:rPr lang="en-US" sz="1600" dirty="0" smtClean="0"/>
              <a:t> </a:t>
            </a:r>
            <a:endParaRPr lang="en-US" sz="1600" dirty="0"/>
          </a:p>
          <a:p>
            <a:endParaRPr lang="en-US" sz="1600" dirty="0" smtClean="0"/>
          </a:p>
          <a:p>
            <a:pPr>
              <a:lnSpc>
                <a:spcPct val="100000"/>
              </a:lnSpc>
              <a:spcBef>
                <a:spcPts val="0"/>
              </a:spcBef>
              <a:buFont typeface="Wingdings" panose="05000000000000000000" pitchFamily="2" charset="2"/>
              <a:buChar char="§"/>
            </a:pPr>
            <a:endParaRPr lang="en-GB" sz="1600" dirty="0"/>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en-US" sz="1200" i="1" dirty="0" smtClean="0">
                <a:solidFill>
                  <a:schemeClr val="bg1"/>
                </a:solidFill>
              </a:rPr>
              <a:t>Yildirim, Panel #1044</a:t>
            </a:r>
            <a:endParaRPr lang="en-US" sz="1200" i="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054" y="3992861"/>
            <a:ext cx="1892946" cy="2592000"/>
          </a:xfrm>
          <a:prstGeom prst="rect">
            <a:avLst/>
          </a:prstGeom>
        </p:spPr>
      </p:pic>
    </p:spTree>
    <p:extLst>
      <p:ext uri="{BB962C8B-B14F-4D97-AF65-F5344CB8AC3E}">
        <p14:creationId xmlns:p14="http://schemas.microsoft.com/office/powerpoint/2010/main" val="10855672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a:t>Rural heritage and landscapes </a:t>
            </a:r>
            <a:r>
              <a:rPr lang="en-US" sz="3100" dirty="0" smtClean="0"/>
              <a:t>in the SDGs </a:t>
            </a:r>
            <a:r>
              <a:rPr lang="tr-TR" sz="3100" dirty="0" smtClean="0"/>
              <a:t>/ </a:t>
            </a:r>
            <a:r>
              <a:rPr lang="tr-TR" sz="3200" dirty="0" smtClean="0"/>
              <a:t/>
            </a:r>
            <a:br>
              <a:rPr lang="tr-TR" sz="3200" dirty="0" smtClean="0"/>
            </a:br>
            <a:r>
              <a:rPr lang="en-US" sz="2700" dirty="0" err="1">
                <a:solidFill>
                  <a:srgbClr val="2F5597"/>
                </a:solidFill>
              </a:rPr>
              <a:t>P</a:t>
            </a:r>
            <a:r>
              <a:rPr lang="en-US" sz="2700" dirty="0" err="1" smtClean="0">
                <a:solidFill>
                  <a:srgbClr val="2F5597"/>
                </a:solidFill>
              </a:rPr>
              <a:t>aysages</a:t>
            </a:r>
            <a:r>
              <a:rPr lang="en-US" sz="2700" dirty="0" smtClean="0">
                <a:solidFill>
                  <a:srgbClr val="2F5597"/>
                </a:solidFill>
              </a:rPr>
              <a:t> </a:t>
            </a:r>
            <a:r>
              <a:rPr lang="en-US" sz="2700" dirty="0">
                <a:solidFill>
                  <a:srgbClr val="2F5597"/>
                </a:solidFill>
              </a:rPr>
              <a:t>et </a:t>
            </a:r>
            <a:r>
              <a:rPr lang="en-US" sz="2700" dirty="0" err="1" smtClean="0">
                <a:solidFill>
                  <a:srgbClr val="2F5597"/>
                </a:solidFill>
              </a:rPr>
              <a:t>Patrimoine</a:t>
            </a:r>
            <a:r>
              <a:rPr lang="en-US" sz="2700" dirty="0" smtClean="0">
                <a:solidFill>
                  <a:srgbClr val="2F5597"/>
                </a:solidFill>
              </a:rPr>
              <a:t> </a:t>
            </a:r>
            <a:r>
              <a:rPr lang="en-US" sz="2700" dirty="0" err="1">
                <a:solidFill>
                  <a:srgbClr val="2F5597"/>
                </a:solidFill>
              </a:rPr>
              <a:t>ruraux</a:t>
            </a:r>
            <a:r>
              <a:rPr lang="en-US" sz="2700" dirty="0">
                <a:solidFill>
                  <a:srgbClr val="2F5597"/>
                </a:solidFill>
              </a:rPr>
              <a:t> </a:t>
            </a:r>
            <a:r>
              <a:rPr lang="en-US" sz="2700" dirty="0" err="1" smtClean="0">
                <a:solidFill>
                  <a:srgbClr val="2F5597"/>
                </a:solidFill>
              </a:rPr>
              <a:t>dans</a:t>
            </a:r>
            <a:r>
              <a:rPr lang="en-US" sz="2700" dirty="0" smtClean="0">
                <a:solidFill>
                  <a:srgbClr val="2F5597"/>
                </a:solidFill>
              </a:rPr>
              <a:t> les ODD</a:t>
            </a:r>
            <a:endParaRPr lang="en-US" sz="3100" dirty="0">
              <a:solidFill>
                <a:srgbClr val="2F5597"/>
              </a:solidFill>
            </a:endParaRP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92327" y="1274653"/>
            <a:ext cx="8562108" cy="2946585"/>
          </a:xfrm>
          <a:ln>
            <a:noFill/>
          </a:ln>
        </p:spPr>
        <p:txBody>
          <a:bodyPr>
            <a:noAutofit/>
          </a:bodyPr>
          <a:lstStyle/>
          <a:p>
            <a:pPr>
              <a:lnSpc>
                <a:spcPct val="100000"/>
              </a:lnSpc>
              <a:spcBef>
                <a:spcPts val="0"/>
              </a:spcBef>
              <a:buFont typeface="Wingdings" panose="05000000000000000000" pitchFamily="2" charset="2"/>
              <a:buChar char="§"/>
            </a:pPr>
            <a:r>
              <a:rPr lang="en-US" sz="1600" b="1" dirty="0" smtClean="0"/>
              <a:t>Rural </a:t>
            </a:r>
            <a:r>
              <a:rPr lang="en-US" sz="1600" b="1" dirty="0"/>
              <a:t>heritage and landscapes, with interconnected </a:t>
            </a:r>
            <a:r>
              <a:rPr lang="en-US" sz="1600" b="1" dirty="0" err="1"/>
              <a:t>CultureNature</a:t>
            </a:r>
            <a:r>
              <a:rPr lang="en-US" sz="1600" b="1" dirty="0"/>
              <a:t> heritage </a:t>
            </a:r>
            <a:r>
              <a:rPr lang="en-US" sz="1600" b="1" dirty="0" smtClean="0"/>
              <a:t>values, </a:t>
            </a:r>
            <a:r>
              <a:rPr lang="en-US" sz="1600" b="1" dirty="0"/>
              <a:t>have much to contribute to the resilience and sustainability of </a:t>
            </a:r>
            <a:r>
              <a:rPr lang="en-US" sz="1600" b="1" dirty="0" smtClean="0"/>
              <a:t>People</a:t>
            </a:r>
            <a:r>
              <a:rPr lang="en-US" sz="1600" b="1" dirty="0"/>
              <a:t> </a:t>
            </a:r>
            <a:r>
              <a:rPr lang="en-US" sz="1600" b="1" dirty="0" smtClean="0"/>
              <a:t>and the Planet. </a:t>
            </a:r>
            <a:r>
              <a:rPr lang="en-GB" sz="1600" b="1" dirty="0" smtClean="0"/>
              <a:t>/</a:t>
            </a:r>
            <a:r>
              <a:rPr lang="en-GB" sz="1400" b="1" dirty="0" smtClean="0"/>
              <a:t> </a:t>
            </a:r>
            <a:r>
              <a:rPr lang="en-US" sz="1400" dirty="0">
                <a:solidFill>
                  <a:srgbClr val="244084"/>
                </a:solidFill>
              </a:rPr>
              <a:t>Le </a:t>
            </a:r>
            <a:r>
              <a:rPr lang="en-US" sz="1400" dirty="0" err="1">
                <a:solidFill>
                  <a:srgbClr val="244084"/>
                </a:solidFill>
              </a:rPr>
              <a:t>patrimoine</a:t>
            </a:r>
            <a:r>
              <a:rPr lang="en-US" sz="1400" dirty="0">
                <a:solidFill>
                  <a:srgbClr val="244084"/>
                </a:solidFill>
              </a:rPr>
              <a:t> et les </a:t>
            </a:r>
            <a:r>
              <a:rPr lang="en-US" sz="1400" dirty="0" err="1">
                <a:solidFill>
                  <a:srgbClr val="244084"/>
                </a:solidFill>
              </a:rPr>
              <a:t>paysages</a:t>
            </a:r>
            <a:r>
              <a:rPr lang="en-US" sz="1400" dirty="0">
                <a:solidFill>
                  <a:srgbClr val="244084"/>
                </a:solidFill>
              </a:rPr>
              <a:t> </a:t>
            </a:r>
            <a:r>
              <a:rPr lang="en-US" sz="1400" dirty="0" err="1">
                <a:solidFill>
                  <a:srgbClr val="244084"/>
                </a:solidFill>
              </a:rPr>
              <a:t>ruraux</a:t>
            </a:r>
            <a:r>
              <a:rPr lang="en-US" sz="1400" dirty="0">
                <a:solidFill>
                  <a:srgbClr val="244084"/>
                </a:solidFill>
              </a:rPr>
              <a:t>, </a:t>
            </a:r>
            <a:r>
              <a:rPr lang="en-US" sz="1400" dirty="0" err="1">
                <a:solidFill>
                  <a:srgbClr val="244084"/>
                </a:solidFill>
              </a:rPr>
              <a:t>dont</a:t>
            </a:r>
            <a:r>
              <a:rPr lang="en-US" sz="1400" dirty="0">
                <a:solidFill>
                  <a:srgbClr val="244084"/>
                </a:solidFill>
              </a:rPr>
              <a:t> les </a:t>
            </a:r>
            <a:r>
              <a:rPr lang="en-US" sz="1400" dirty="0" err="1">
                <a:solidFill>
                  <a:srgbClr val="244084"/>
                </a:solidFill>
              </a:rPr>
              <a:t>valeurs</a:t>
            </a:r>
            <a:r>
              <a:rPr lang="en-US" sz="1400" dirty="0">
                <a:solidFill>
                  <a:srgbClr val="244084"/>
                </a:solidFill>
              </a:rPr>
              <a:t> </a:t>
            </a:r>
            <a:r>
              <a:rPr lang="en-US" sz="1400" dirty="0" err="1">
                <a:solidFill>
                  <a:srgbClr val="244084"/>
                </a:solidFill>
              </a:rPr>
              <a:t>patrimoniales</a:t>
            </a:r>
            <a:r>
              <a:rPr lang="en-US" sz="1400" dirty="0">
                <a:solidFill>
                  <a:srgbClr val="244084"/>
                </a:solidFill>
              </a:rPr>
              <a:t> </a:t>
            </a:r>
            <a:r>
              <a:rPr lang="en-US" sz="1400" dirty="0" err="1">
                <a:solidFill>
                  <a:srgbClr val="244084"/>
                </a:solidFill>
              </a:rPr>
              <a:t>CultureNature</a:t>
            </a:r>
            <a:r>
              <a:rPr lang="en-US" sz="1400" dirty="0">
                <a:solidFill>
                  <a:srgbClr val="244084"/>
                </a:solidFill>
              </a:rPr>
              <a:t> </a:t>
            </a:r>
            <a:r>
              <a:rPr lang="en-US" sz="1400" dirty="0" err="1">
                <a:solidFill>
                  <a:srgbClr val="244084"/>
                </a:solidFill>
              </a:rPr>
              <a:t>sont</a:t>
            </a:r>
            <a:r>
              <a:rPr lang="en-US" sz="1400" dirty="0">
                <a:solidFill>
                  <a:srgbClr val="244084"/>
                </a:solidFill>
              </a:rPr>
              <a:t> </a:t>
            </a:r>
            <a:r>
              <a:rPr lang="en-US" sz="1400" dirty="0" err="1">
                <a:solidFill>
                  <a:srgbClr val="244084"/>
                </a:solidFill>
              </a:rPr>
              <a:t>étroitement</a:t>
            </a:r>
            <a:r>
              <a:rPr lang="en-US" sz="1400" dirty="0">
                <a:solidFill>
                  <a:srgbClr val="244084"/>
                </a:solidFill>
              </a:rPr>
              <a:t> </a:t>
            </a:r>
            <a:r>
              <a:rPr lang="en-US" sz="1400" dirty="0" err="1">
                <a:solidFill>
                  <a:srgbClr val="244084"/>
                </a:solidFill>
              </a:rPr>
              <a:t>liées</a:t>
            </a:r>
            <a:r>
              <a:rPr lang="en-US" sz="1400" dirty="0">
                <a:solidFill>
                  <a:srgbClr val="244084"/>
                </a:solidFill>
              </a:rPr>
              <a:t>, </a:t>
            </a:r>
            <a:r>
              <a:rPr lang="en-US" sz="1400" dirty="0" err="1">
                <a:solidFill>
                  <a:srgbClr val="244084"/>
                </a:solidFill>
              </a:rPr>
              <a:t>ont</a:t>
            </a:r>
            <a:r>
              <a:rPr lang="en-US" sz="1400" dirty="0">
                <a:solidFill>
                  <a:srgbClr val="244084"/>
                </a:solidFill>
              </a:rPr>
              <a:t> beaucoup </a:t>
            </a:r>
            <a:r>
              <a:rPr lang="en-US" sz="1400" dirty="0" err="1">
                <a:solidFill>
                  <a:srgbClr val="244084"/>
                </a:solidFill>
              </a:rPr>
              <a:t>à</a:t>
            </a:r>
            <a:r>
              <a:rPr lang="en-US" sz="1400" dirty="0">
                <a:solidFill>
                  <a:srgbClr val="244084"/>
                </a:solidFill>
              </a:rPr>
              <a:t> </a:t>
            </a:r>
            <a:r>
              <a:rPr lang="en-US" sz="1400" dirty="0" err="1">
                <a:solidFill>
                  <a:srgbClr val="244084"/>
                </a:solidFill>
              </a:rPr>
              <a:t>contribuer</a:t>
            </a:r>
            <a:r>
              <a:rPr lang="en-US" sz="1400" dirty="0">
                <a:solidFill>
                  <a:srgbClr val="244084"/>
                </a:solidFill>
              </a:rPr>
              <a:t> </a:t>
            </a:r>
            <a:r>
              <a:rPr lang="en-US" sz="1400" dirty="0" err="1">
                <a:solidFill>
                  <a:srgbClr val="244084"/>
                </a:solidFill>
              </a:rPr>
              <a:t>à</a:t>
            </a:r>
            <a:r>
              <a:rPr lang="en-US" sz="1400" dirty="0">
                <a:solidFill>
                  <a:srgbClr val="244084"/>
                </a:solidFill>
              </a:rPr>
              <a:t> la </a:t>
            </a:r>
            <a:r>
              <a:rPr lang="en-US" sz="1400" dirty="0" err="1">
                <a:solidFill>
                  <a:srgbClr val="244084"/>
                </a:solidFill>
              </a:rPr>
              <a:t>résilience</a:t>
            </a:r>
            <a:r>
              <a:rPr lang="en-US" sz="1400" dirty="0">
                <a:solidFill>
                  <a:srgbClr val="244084"/>
                </a:solidFill>
              </a:rPr>
              <a:t> et </a:t>
            </a:r>
            <a:r>
              <a:rPr lang="en-US" sz="1400" dirty="0" err="1">
                <a:solidFill>
                  <a:srgbClr val="244084"/>
                </a:solidFill>
              </a:rPr>
              <a:t>à</a:t>
            </a:r>
            <a:r>
              <a:rPr lang="en-US" sz="1400" dirty="0">
                <a:solidFill>
                  <a:srgbClr val="244084"/>
                </a:solidFill>
              </a:rPr>
              <a:t> la </a:t>
            </a:r>
            <a:r>
              <a:rPr lang="en-US" sz="1400" dirty="0" err="1">
                <a:solidFill>
                  <a:srgbClr val="244084"/>
                </a:solidFill>
              </a:rPr>
              <a:t>durabilité</a:t>
            </a:r>
            <a:r>
              <a:rPr lang="en-US" sz="1400" dirty="0">
                <a:solidFill>
                  <a:srgbClr val="244084"/>
                </a:solidFill>
              </a:rPr>
              <a:t> des </a:t>
            </a:r>
            <a:r>
              <a:rPr lang="en-US" sz="1400" dirty="0" err="1">
                <a:solidFill>
                  <a:srgbClr val="244084"/>
                </a:solidFill>
              </a:rPr>
              <a:t>peuples</a:t>
            </a:r>
            <a:r>
              <a:rPr lang="en-US" sz="1400" dirty="0">
                <a:solidFill>
                  <a:srgbClr val="244084"/>
                </a:solidFill>
              </a:rPr>
              <a:t> et de la </a:t>
            </a:r>
            <a:r>
              <a:rPr lang="en-US" sz="1400" dirty="0" err="1">
                <a:solidFill>
                  <a:srgbClr val="244084"/>
                </a:solidFill>
              </a:rPr>
              <a:t>planète</a:t>
            </a:r>
            <a:r>
              <a:rPr lang="en-US" sz="1400" dirty="0">
                <a:solidFill>
                  <a:srgbClr val="244084"/>
                </a:solidFill>
              </a:rPr>
              <a:t>. </a:t>
            </a:r>
            <a:endParaRPr lang="en-US" sz="1400" dirty="0" smtClean="0">
              <a:solidFill>
                <a:srgbClr val="244084"/>
              </a:solidFill>
            </a:endParaRPr>
          </a:p>
          <a:p>
            <a:pPr>
              <a:lnSpc>
                <a:spcPct val="100000"/>
              </a:lnSpc>
              <a:spcBef>
                <a:spcPts val="0"/>
              </a:spcBef>
              <a:buFont typeface="Wingdings" panose="05000000000000000000" pitchFamily="2" charset="2"/>
              <a:buChar char="§"/>
            </a:pPr>
            <a:r>
              <a:rPr lang="en-US" sz="1600" dirty="0" smtClean="0"/>
              <a:t>But the </a:t>
            </a:r>
            <a:r>
              <a:rPr lang="en-US" sz="1600" dirty="0"/>
              <a:t>contributions of rural landscapes have had </a:t>
            </a:r>
            <a:r>
              <a:rPr lang="en-US" sz="1600" b="1" dirty="0"/>
              <a:t>limited recognition within the global framework </a:t>
            </a:r>
            <a:r>
              <a:rPr lang="en-US" sz="1600" dirty="0"/>
              <a:t>for the UN SDGs and some reference in the UN-Habitat New Urban Agenda. </a:t>
            </a:r>
            <a:r>
              <a:rPr lang="en-US" sz="1600" dirty="0" smtClean="0"/>
              <a:t>/ </a:t>
            </a:r>
            <a:r>
              <a:rPr lang="en-US" sz="1400" dirty="0" err="1">
                <a:solidFill>
                  <a:srgbClr val="244084"/>
                </a:solidFill>
              </a:rPr>
              <a:t>Mais</a:t>
            </a:r>
            <a:r>
              <a:rPr lang="en-US" sz="1400" dirty="0">
                <a:solidFill>
                  <a:srgbClr val="244084"/>
                </a:solidFill>
              </a:rPr>
              <a:t> les contributions des </a:t>
            </a:r>
            <a:r>
              <a:rPr lang="en-US" sz="1400" dirty="0" err="1">
                <a:solidFill>
                  <a:srgbClr val="244084"/>
                </a:solidFill>
              </a:rPr>
              <a:t>paysages</a:t>
            </a:r>
            <a:r>
              <a:rPr lang="en-US" sz="1400" dirty="0">
                <a:solidFill>
                  <a:srgbClr val="244084"/>
                </a:solidFill>
              </a:rPr>
              <a:t> </a:t>
            </a:r>
            <a:r>
              <a:rPr lang="en-US" sz="1400" dirty="0" err="1">
                <a:solidFill>
                  <a:srgbClr val="244084"/>
                </a:solidFill>
              </a:rPr>
              <a:t>ruraux</a:t>
            </a:r>
            <a:r>
              <a:rPr lang="en-US" sz="1400" dirty="0">
                <a:solidFill>
                  <a:srgbClr val="244084"/>
                </a:solidFill>
              </a:rPr>
              <a:t> </a:t>
            </a:r>
            <a:r>
              <a:rPr lang="en-US" sz="1400" dirty="0" err="1">
                <a:solidFill>
                  <a:srgbClr val="244084"/>
                </a:solidFill>
              </a:rPr>
              <a:t>ont</a:t>
            </a:r>
            <a:r>
              <a:rPr lang="en-US" sz="1400" dirty="0">
                <a:solidFill>
                  <a:srgbClr val="244084"/>
                </a:solidFill>
              </a:rPr>
              <a:t> </a:t>
            </a:r>
            <a:r>
              <a:rPr lang="en-US" sz="1400" dirty="0" err="1">
                <a:solidFill>
                  <a:srgbClr val="244084"/>
                </a:solidFill>
              </a:rPr>
              <a:t>été</a:t>
            </a:r>
            <a:r>
              <a:rPr lang="en-US" sz="1400" dirty="0">
                <a:solidFill>
                  <a:srgbClr val="244084"/>
                </a:solidFill>
              </a:rPr>
              <a:t> </a:t>
            </a:r>
            <a:r>
              <a:rPr lang="en-US" sz="1400" dirty="0" err="1">
                <a:solidFill>
                  <a:srgbClr val="244084"/>
                </a:solidFill>
              </a:rPr>
              <a:t>peu</a:t>
            </a:r>
            <a:r>
              <a:rPr lang="en-US" sz="1400" dirty="0">
                <a:solidFill>
                  <a:srgbClr val="244084"/>
                </a:solidFill>
              </a:rPr>
              <a:t> </a:t>
            </a:r>
            <a:r>
              <a:rPr lang="en-US" sz="1400" dirty="0" err="1">
                <a:solidFill>
                  <a:srgbClr val="244084"/>
                </a:solidFill>
              </a:rPr>
              <a:t>reconnues</a:t>
            </a:r>
            <a:r>
              <a:rPr lang="en-US" sz="1400" dirty="0">
                <a:solidFill>
                  <a:srgbClr val="244084"/>
                </a:solidFill>
              </a:rPr>
              <a:t> </a:t>
            </a:r>
            <a:r>
              <a:rPr lang="en-US" sz="1400" dirty="0" err="1">
                <a:solidFill>
                  <a:srgbClr val="244084"/>
                </a:solidFill>
              </a:rPr>
              <a:t>dans</a:t>
            </a:r>
            <a:r>
              <a:rPr lang="en-US" sz="1400" dirty="0">
                <a:solidFill>
                  <a:srgbClr val="244084"/>
                </a:solidFill>
              </a:rPr>
              <a:t> le cadre global des </a:t>
            </a:r>
            <a:r>
              <a:rPr lang="en-US" sz="1400" dirty="0" err="1">
                <a:solidFill>
                  <a:srgbClr val="244084"/>
                </a:solidFill>
              </a:rPr>
              <a:t>objectifs</a:t>
            </a:r>
            <a:r>
              <a:rPr lang="en-US" sz="1400" dirty="0">
                <a:solidFill>
                  <a:srgbClr val="244084"/>
                </a:solidFill>
              </a:rPr>
              <a:t> de </a:t>
            </a:r>
            <a:r>
              <a:rPr lang="en-US" sz="1400" dirty="0" err="1">
                <a:solidFill>
                  <a:srgbClr val="244084"/>
                </a:solidFill>
              </a:rPr>
              <a:t>développement</a:t>
            </a:r>
            <a:r>
              <a:rPr lang="en-US" sz="1400" dirty="0">
                <a:solidFill>
                  <a:srgbClr val="244084"/>
                </a:solidFill>
              </a:rPr>
              <a:t> durable des Nations </a:t>
            </a:r>
            <a:r>
              <a:rPr lang="en-US" sz="1400" dirty="0" err="1">
                <a:solidFill>
                  <a:srgbClr val="244084"/>
                </a:solidFill>
              </a:rPr>
              <a:t>Unies</a:t>
            </a:r>
            <a:r>
              <a:rPr lang="en-US" sz="1400" dirty="0">
                <a:solidFill>
                  <a:srgbClr val="244084"/>
                </a:solidFill>
              </a:rPr>
              <a:t> et </a:t>
            </a:r>
            <a:r>
              <a:rPr lang="en-US" sz="1400" dirty="0" err="1">
                <a:solidFill>
                  <a:srgbClr val="244084"/>
                </a:solidFill>
              </a:rPr>
              <a:t>dans</a:t>
            </a:r>
            <a:r>
              <a:rPr lang="en-US" sz="1400" dirty="0">
                <a:solidFill>
                  <a:srgbClr val="244084"/>
                </a:solidFill>
              </a:rPr>
              <a:t> le </a:t>
            </a:r>
            <a:r>
              <a:rPr lang="en-US" sz="1400" dirty="0" smtClean="0">
                <a:solidFill>
                  <a:srgbClr val="244084"/>
                </a:solidFill>
              </a:rPr>
              <a:t>nouveau </a:t>
            </a:r>
            <a:r>
              <a:rPr lang="en-US" sz="1400" dirty="0" err="1" smtClean="0">
                <a:solidFill>
                  <a:srgbClr val="244084"/>
                </a:solidFill>
              </a:rPr>
              <a:t>programme</a:t>
            </a:r>
            <a:r>
              <a:rPr lang="en-US" sz="1400" dirty="0" smtClean="0">
                <a:solidFill>
                  <a:srgbClr val="244084"/>
                </a:solidFill>
              </a:rPr>
              <a:t> pour les </a:t>
            </a:r>
            <a:r>
              <a:rPr lang="en-US" sz="1400" dirty="0" err="1" smtClean="0">
                <a:solidFill>
                  <a:srgbClr val="244084"/>
                </a:solidFill>
              </a:rPr>
              <a:t>Villes</a:t>
            </a:r>
            <a:r>
              <a:rPr lang="en-US" sz="1400" dirty="0" smtClean="0">
                <a:solidFill>
                  <a:srgbClr val="244084"/>
                </a:solidFill>
              </a:rPr>
              <a:t> </a:t>
            </a:r>
            <a:r>
              <a:rPr lang="en-US" sz="1400" dirty="0" err="1" smtClean="0">
                <a:solidFill>
                  <a:srgbClr val="244084"/>
                </a:solidFill>
              </a:rPr>
              <a:t>d'ONU</a:t>
            </a:r>
            <a:r>
              <a:rPr lang="en-US" sz="1400" dirty="0">
                <a:solidFill>
                  <a:srgbClr val="244084"/>
                </a:solidFill>
              </a:rPr>
              <a:t>-Habitat.</a:t>
            </a:r>
            <a:r>
              <a:rPr lang="en-US" sz="1400" dirty="0"/>
              <a:t> </a:t>
            </a:r>
            <a:endParaRPr lang="en-US" sz="1400" dirty="0" smtClean="0"/>
          </a:p>
          <a:p>
            <a:pPr>
              <a:lnSpc>
                <a:spcPct val="100000"/>
              </a:lnSpc>
              <a:spcBef>
                <a:spcPts val="0"/>
              </a:spcBef>
              <a:buFont typeface="Wingdings" panose="05000000000000000000" pitchFamily="2" charset="2"/>
              <a:buChar char="§"/>
            </a:pPr>
            <a:r>
              <a:rPr lang="en-US" sz="1600" dirty="0" smtClean="0"/>
              <a:t>A great </a:t>
            </a:r>
            <a:r>
              <a:rPr lang="en-US" sz="1600" dirty="0"/>
              <a:t>wealth of </a:t>
            </a:r>
            <a:r>
              <a:rPr lang="en-US" sz="1600" b="1" dirty="0"/>
              <a:t>knowledge and literature already exists to help advocate for greater recognition </a:t>
            </a:r>
            <a:r>
              <a:rPr lang="en-US" sz="1600" b="1" dirty="0"/>
              <a:t>and mainstreaming </a:t>
            </a:r>
            <a:r>
              <a:rPr lang="en-US" sz="1600" dirty="0"/>
              <a:t>/ </a:t>
            </a:r>
            <a:r>
              <a:rPr lang="en-US" sz="1400" dirty="0" err="1">
                <a:solidFill>
                  <a:srgbClr val="2F5597"/>
                </a:solidFill>
              </a:rPr>
              <a:t>Une</a:t>
            </a:r>
            <a:r>
              <a:rPr lang="en-US" sz="1400" dirty="0">
                <a:solidFill>
                  <a:srgbClr val="2F5597"/>
                </a:solidFill>
              </a:rPr>
              <a:t> </a:t>
            </a:r>
            <a:r>
              <a:rPr lang="en-US" sz="1400" dirty="0" err="1">
                <a:solidFill>
                  <a:srgbClr val="2F5597"/>
                </a:solidFill>
              </a:rPr>
              <a:t>grande</a:t>
            </a:r>
            <a:r>
              <a:rPr lang="en-US" sz="1400" dirty="0">
                <a:solidFill>
                  <a:srgbClr val="2F5597"/>
                </a:solidFill>
              </a:rPr>
              <a:t> </a:t>
            </a:r>
            <a:r>
              <a:rPr lang="en-US" sz="1400" dirty="0" err="1">
                <a:solidFill>
                  <a:srgbClr val="2F5597"/>
                </a:solidFill>
              </a:rPr>
              <a:t>richesse</a:t>
            </a:r>
            <a:r>
              <a:rPr lang="en-US" sz="1400" dirty="0">
                <a:solidFill>
                  <a:srgbClr val="2F5597"/>
                </a:solidFill>
              </a:rPr>
              <a:t> de </a:t>
            </a:r>
            <a:r>
              <a:rPr lang="en-US" sz="1400" dirty="0" err="1">
                <a:solidFill>
                  <a:srgbClr val="2F5597"/>
                </a:solidFill>
              </a:rPr>
              <a:t>connaissances</a:t>
            </a:r>
            <a:r>
              <a:rPr lang="en-US" sz="1400" dirty="0">
                <a:solidFill>
                  <a:srgbClr val="2F5597"/>
                </a:solidFill>
              </a:rPr>
              <a:t> et de </a:t>
            </a:r>
            <a:r>
              <a:rPr lang="en-US" sz="1400" dirty="0" err="1">
                <a:solidFill>
                  <a:srgbClr val="2F5597"/>
                </a:solidFill>
              </a:rPr>
              <a:t>littérature</a:t>
            </a:r>
            <a:r>
              <a:rPr lang="en-US" sz="1400" dirty="0">
                <a:solidFill>
                  <a:srgbClr val="2F5597"/>
                </a:solidFill>
              </a:rPr>
              <a:t> </a:t>
            </a:r>
            <a:r>
              <a:rPr lang="en-US" sz="1400" dirty="0" err="1">
                <a:solidFill>
                  <a:srgbClr val="2F5597"/>
                </a:solidFill>
              </a:rPr>
              <a:t>existe</a:t>
            </a:r>
            <a:r>
              <a:rPr lang="en-US" sz="1400" dirty="0">
                <a:solidFill>
                  <a:srgbClr val="2F5597"/>
                </a:solidFill>
              </a:rPr>
              <a:t> déjà pour aider </a:t>
            </a:r>
            <a:r>
              <a:rPr lang="en-US" sz="1400" dirty="0" err="1">
                <a:solidFill>
                  <a:srgbClr val="2F5597"/>
                </a:solidFill>
              </a:rPr>
              <a:t>à</a:t>
            </a:r>
            <a:r>
              <a:rPr lang="en-US" sz="1400" dirty="0">
                <a:solidFill>
                  <a:srgbClr val="2F5597"/>
                </a:solidFill>
              </a:rPr>
              <a:t> </a:t>
            </a:r>
            <a:r>
              <a:rPr lang="en-US" sz="1400" dirty="0" err="1">
                <a:solidFill>
                  <a:srgbClr val="2F5597"/>
                </a:solidFill>
              </a:rPr>
              <a:t>plaider</a:t>
            </a:r>
            <a:r>
              <a:rPr lang="en-US" sz="1400" dirty="0">
                <a:solidFill>
                  <a:srgbClr val="2F5597"/>
                </a:solidFill>
              </a:rPr>
              <a:t> en </a:t>
            </a:r>
            <a:r>
              <a:rPr lang="en-US" sz="1400" dirty="0" err="1">
                <a:solidFill>
                  <a:srgbClr val="2F5597"/>
                </a:solidFill>
              </a:rPr>
              <a:t>faveur</a:t>
            </a:r>
            <a:r>
              <a:rPr lang="en-US" sz="1400" dirty="0">
                <a:solidFill>
                  <a:srgbClr val="2F5597"/>
                </a:solidFill>
              </a:rPr>
              <a:t> </a:t>
            </a:r>
            <a:r>
              <a:rPr lang="en-US" sz="1400" dirty="0" err="1">
                <a:solidFill>
                  <a:srgbClr val="2F5597"/>
                </a:solidFill>
              </a:rPr>
              <a:t>d'une</a:t>
            </a:r>
            <a:r>
              <a:rPr lang="en-US" sz="1400" dirty="0">
                <a:solidFill>
                  <a:srgbClr val="2F5597"/>
                </a:solidFill>
              </a:rPr>
              <a:t> plus </a:t>
            </a:r>
            <a:r>
              <a:rPr lang="en-US" sz="1400" dirty="0" err="1">
                <a:solidFill>
                  <a:srgbClr val="2F5597"/>
                </a:solidFill>
              </a:rPr>
              <a:t>grande</a:t>
            </a:r>
            <a:r>
              <a:rPr lang="en-US" sz="1400" dirty="0">
                <a:solidFill>
                  <a:srgbClr val="2F5597"/>
                </a:solidFill>
              </a:rPr>
              <a:t> reconnaissance et </a:t>
            </a:r>
            <a:r>
              <a:rPr lang="en-US" sz="1400" dirty="0" err="1">
                <a:solidFill>
                  <a:srgbClr val="2F5597"/>
                </a:solidFill>
              </a:rPr>
              <a:t>d'une</a:t>
            </a:r>
            <a:r>
              <a:rPr lang="en-US" sz="1400" dirty="0">
                <a:solidFill>
                  <a:srgbClr val="2F5597"/>
                </a:solidFill>
              </a:rPr>
              <a:t> plus </a:t>
            </a:r>
            <a:r>
              <a:rPr lang="en-US" sz="1400" dirty="0" err="1">
                <a:solidFill>
                  <a:srgbClr val="2F5597"/>
                </a:solidFill>
              </a:rPr>
              <a:t>grande</a:t>
            </a:r>
            <a:r>
              <a:rPr lang="en-US" sz="1400" dirty="0">
                <a:solidFill>
                  <a:srgbClr val="2F5597"/>
                </a:solidFill>
              </a:rPr>
              <a:t> </a:t>
            </a:r>
            <a:r>
              <a:rPr lang="en-US" sz="1400" dirty="0" err="1">
                <a:solidFill>
                  <a:srgbClr val="2F5597"/>
                </a:solidFill>
              </a:rPr>
              <a:t>intégration</a:t>
            </a:r>
            <a:endParaRPr lang="en-GB" sz="1400" dirty="0" smtClean="0">
              <a:solidFill>
                <a:srgbClr val="2F5597"/>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en-US" sz="1200" i="1" dirty="0" smtClean="0">
                <a:solidFill>
                  <a:schemeClr val="bg1"/>
                </a:solidFill>
              </a:rPr>
              <a:t>Yildirim, Panel #1044</a:t>
            </a:r>
            <a:endParaRPr lang="en-US" sz="1200" i="1" dirty="0">
              <a:solidFill>
                <a:schemeClr val="bg1"/>
              </a:solidFill>
            </a:endParaRPr>
          </a:p>
        </p:txBody>
      </p:sp>
      <p:pic>
        <p:nvPicPr>
          <p:cNvPr id="11" name="Picture 10" descr="Screen Shot 2019-09-05 at 10.27.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861" y="4387688"/>
            <a:ext cx="2160000" cy="2169557"/>
          </a:xfrm>
          <a:prstGeom prst="rect">
            <a:avLst/>
          </a:prstGeom>
          <a:ln>
            <a:solidFill>
              <a:srgbClr val="244084"/>
            </a:solidFill>
          </a:ln>
        </p:spPr>
      </p:pic>
      <p:pic>
        <p:nvPicPr>
          <p:cNvPr id="12" name="Picture 11" descr="Screen Shot 2019-09-05 at 23.1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005" y="4402666"/>
            <a:ext cx="3040175" cy="2159999"/>
          </a:xfrm>
          <a:prstGeom prst="rect">
            <a:avLst/>
          </a:prstGeom>
          <a:ln>
            <a:solidFill>
              <a:srgbClr val="244084"/>
            </a:solidFill>
          </a:ln>
        </p:spPr>
      </p:pic>
      <p:pic>
        <p:nvPicPr>
          <p:cNvPr id="8" name="Picture 7" descr="Screen Shot 2019-09-05 at 23.55.50.png"/>
          <p:cNvPicPr>
            <a:picLocks noChangeAspect="1"/>
          </p:cNvPicPr>
          <p:nvPr/>
        </p:nvPicPr>
        <p:blipFill rotWithShape="1">
          <a:blip r:embed="rId4">
            <a:extLst>
              <a:ext uri="{28A0092B-C50C-407E-A947-70E740481C1C}">
                <a14:useLocalDpi xmlns:a14="http://schemas.microsoft.com/office/drawing/2010/main" val="0"/>
              </a:ext>
            </a:extLst>
          </a:blip>
          <a:srcRect b="19866"/>
          <a:stretch/>
        </p:blipFill>
        <p:spPr>
          <a:xfrm>
            <a:off x="1681382" y="4402664"/>
            <a:ext cx="1899895" cy="2160000"/>
          </a:xfrm>
          <a:prstGeom prst="rect">
            <a:avLst/>
          </a:prstGeom>
          <a:ln>
            <a:solidFill>
              <a:srgbClr val="244084"/>
            </a:solidFill>
          </a:ln>
        </p:spPr>
      </p:pic>
    </p:spTree>
    <p:extLst>
      <p:ext uri="{BB962C8B-B14F-4D97-AF65-F5344CB8AC3E}">
        <p14:creationId xmlns:p14="http://schemas.microsoft.com/office/powerpoint/2010/main" val="30234064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smtClean="0"/>
              <a:t>ICOMOS </a:t>
            </a:r>
            <a:r>
              <a:rPr lang="en-US" sz="3100" dirty="0"/>
              <a:t>D</a:t>
            </a:r>
            <a:r>
              <a:rPr lang="en-US" sz="3100" dirty="0" smtClean="0"/>
              <a:t>octrinal </a:t>
            </a:r>
            <a:r>
              <a:rPr lang="en-US" sz="3100" dirty="0"/>
              <a:t>T</a:t>
            </a:r>
            <a:r>
              <a:rPr lang="en-US" sz="3100" dirty="0" smtClean="0"/>
              <a:t>exts- Some </a:t>
            </a:r>
            <a:r>
              <a:rPr lang="en-US" sz="3100" dirty="0"/>
              <a:t>Basics / </a:t>
            </a:r>
            <a:r>
              <a:rPr lang="en-US" sz="3100" dirty="0" smtClean="0"/>
              <a:t/>
            </a:r>
            <a:br>
              <a:rPr lang="en-US" sz="3100" dirty="0" smtClean="0"/>
            </a:br>
            <a:r>
              <a:rPr lang="en-US" sz="2700" dirty="0" err="1" smtClean="0">
                <a:solidFill>
                  <a:srgbClr val="244084"/>
                </a:solidFill>
              </a:rPr>
              <a:t>Textes</a:t>
            </a:r>
            <a:r>
              <a:rPr lang="en-US" sz="2700" dirty="0" smtClean="0">
                <a:solidFill>
                  <a:srgbClr val="244084"/>
                </a:solidFill>
              </a:rPr>
              <a:t> </a:t>
            </a:r>
            <a:r>
              <a:rPr lang="en-US" sz="2700" dirty="0">
                <a:solidFill>
                  <a:srgbClr val="244084"/>
                </a:solidFill>
              </a:rPr>
              <a:t>de doctrine de </a:t>
            </a:r>
            <a:r>
              <a:rPr lang="en-US" sz="2700" dirty="0" err="1">
                <a:solidFill>
                  <a:srgbClr val="244084"/>
                </a:solidFill>
              </a:rPr>
              <a:t>l'ICOMOS</a:t>
            </a:r>
            <a:r>
              <a:rPr lang="en-US" sz="2700" dirty="0">
                <a:solidFill>
                  <a:srgbClr val="244084"/>
                </a:solidFill>
              </a:rPr>
              <a:t> - </a:t>
            </a:r>
            <a:r>
              <a:rPr lang="en-US" sz="2700" dirty="0" err="1">
                <a:solidFill>
                  <a:srgbClr val="244084"/>
                </a:solidFill>
              </a:rPr>
              <a:t>Quelques</a:t>
            </a:r>
            <a:r>
              <a:rPr lang="en-US" sz="2700" dirty="0">
                <a:solidFill>
                  <a:srgbClr val="244084"/>
                </a:solidFill>
              </a:rPr>
              <a:t> bases</a:t>
            </a: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90287" y="1403048"/>
            <a:ext cx="7922380" cy="5175696"/>
          </a:xfrm>
        </p:spPr>
        <p:txBody>
          <a:bodyPr>
            <a:normAutofit/>
          </a:bodyPr>
          <a:lstStyle/>
          <a:p>
            <a:r>
              <a:rPr lang="en-US" sz="2000" b="1" dirty="0"/>
              <a:t>ICOMOS-IFLA Principles concerning rural landscapes as </a:t>
            </a:r>
            <a:r>
              <a:rPr lang="en-US" sz="2000" b="1" dirty="0" smtClean="0"/>
              <a:t>heritage,  2017</a:t>
            </a:r>
            <a:r>
              <a:rPr lang="en-US" sz="2000" dirty="0" smtClean="0"/>
              <a:t>/ </a:t>
            </a:r>
            <a:r>
              <a:rPr lang="en-US" sz="1800" dirty="0" err="1">
                <a:solidFill>
                  <a:srgbClr val="244084"/>
                </a:solidFill>
              </a:rPr>
              <a:t>Principes</a:t>
            </a:r>
            <a:r>
              <a:rPr lang="en-US" sz="1800" dirty="0">
                <a:solidFill>
                  <a:srgbClr val="244084"/>
                </a:solidFill>
              </a:rPr>
              <a:t> </a:t>
            </a:r>
            <a:r>
              <a:rPr lang="en-US" sz="1800" dirty="0" err="1">
                <a:solidFill>
                  <a:srgbClr val="244084"/>
                </a:solidFill>
              </a:rPr>
              <a:t>concernant</a:t>
            </a:r>
            <a:r>
              <a:rPr lang="en-US" sz="1800" dirty="0">
                <a:solidFill>
                  <a:srgbClr val="244084"/>
                </a:solidFill>
              </a:rPr>
              <a:t> les </a:t>
            </a:r>
            <a:r>
              <a:rPr lang="en-US" sz="1800" dirty="0" err="1">
                <a:solidFill>
                  <a:srgbClr val="244084"/>
                </a:solidFill>
              </a:rPr>
              <a:t>paysages</a:t>
            </a:r>
            <a:r>
              <a:rPr lang="en-US" sz="1800" dirty="0">
                <a:solidFill>
                  <a:srgbClr val="244084"/>
                </a:solidFill>
              </a:rPr>
              <a:t> </a:t>
            </a:r>
            <a:r>
              <a:rPr lang="en-US" sz="1800" dirty="0" err="1">
                <a:solidFill>
                  <a:srgbClr val="244084"/>
                </a:solidFill>
              </a:rPr>
              <a:t>ruraux</a:t>
            </a:r>
            <a:r>
              <a:rPr lang="en-US" sz="1800" dirty="0">
                <a:solidFill>
                  <a:srgbClr val="244084"/>
                </a:solidFill>
              </a:rPr>
              <a:t> en </a:t>
            </a:r>
            <a:r>
              <a:rPr lang="en-US" sz="1800" dirty="0" err="1">
                <a:solidFill>
                  <a:srgbClr val="244084"/>
                </a:solidFill>
              </a:rPr>
              <a:t>tant</a:t>
            </a:r>
            <a:r>
              <a:rPr lang="en-US" sz="1800" dirty="0">
                <a:solidFill>
                  <a:srgbClr val="244084"/>
                </a:solidFill>
              </a:rPr>
              <a:t> </a:t>
            </a:r>
            <a:r>
              <a:rPr lang="en-US" sz="1800" dirty="0" err="1">
                <a:solidFill>
                  <a:srgbClr val="244084"/>
                </a:solidFill>
              </a:rPr>
              <a:t>que</a:t>
            </a:r>
            <a:r>
              <a:rPr lang="en-US" sz="1800" dirty="0">
                <a:solidFill>
                  <a:srgbClr val="244084"/>
                </a:solidFill>
              </a:rPr>
              <a:t> </a:t>
            </a:r>
            <a:r>
              <a:rPr lang="en-US" sz="1800" dirty="0" err="1" smtClean="0">
                <a:solidFill>
                  <a:srgbClr val="244084"/>
                </a:solidFill>
              </a:rPr>
              <a:t>patrimoine</a:t>
            </a:r>
            <a:r>
              <a:rPr lang="en-US" sz="1800" dirty="0" smtClean="0">
                <a:solidFill>
                  <a:srgbClr val="244084"/>
                </a:solidFill>
              </a:rPr>
              <a:t>, 2017</a:t>
            </a:r>
          </a:p>
          <a:p>
            <a:pPr lvl="1"/>
            <a:r>
              <a:rPr lang="en-US" sz="1600" dirty="0" smtClean="0"/>
              <a:t>“Vital </a:t>
            </a:r>
            <a:r>
              <a:rPr lang="en-US" sz="1600" dirty="0"/>
              <a:t>component of the </a:t>
            </a:r>
            <a:r>
              <a:rPr lang="en-US" sz="1600" b="1" dirty="0"/>
              <a:t>heritage of humanity </a:t>
            </a:r>
            <a:r>
              <a:rPr lang="en-US" sz="1600" dirty="0"/>
              <a:t>(…) There is a great </a:t>
            </a:r>
            <a:r>
              <a:rPr lang="en-US" sz="1600" b="1" dirty="0"/>
              <a:t>diversity </a:t>
            </a:r>
            <a:r>
              <a:rPr lang="en-US" sz="1600" dirty="0"/>
              <a:t>of rural landscapes around the world that represent cultures and cultural traditions. They provide multiple </a:t>
            </a:r>
            <a:r>
              <a:rPr lang="en-US" sz="1600" b="1" dirty="0"/>
              <a:t>economic and social benefits</a:t>
            </a:r>
            <a:r>
              <a:rPr lang="en-US" sz="1600" dirty="0"/>
              <a:t>, multi-functionality, cultural support and </a:t>
            </a:r>
            <a:r>
              <a:rPr lang="en-US" sz="1600" b="1" dirty="0"/>
              <a:t>ecosystem services for human societies</a:t>
            </a:r>
            <a:r>
              <a:rPr lang="en-US" sz="1600" dirty="0" smtClean="0"/>
              <a:t>.” </a:t>
            </a:r>
            <a:r>
              <a:rPr lang="en-US" sz="1600" dirty="0"/>
              <a:t>/</a:t>
            </a:r>
            <a:r>
              <a:rPr lang="en-US" sz="1400" dirty="0">
                <a:solidFill>
                  <a:srgbClr val="244084"/>
                </a:solidFill>
              </a:rPr>
              <a:t> </a:t>
            </a:r>
            <a:r>
              <a:rPr lang="en-US" sz="1400" dirty="0" smtClean="0">
                <a:solidFill>
                  <a:srgbClr val="244084"/>
                </a:solidFill>
              </a:rPr>
              <a:t>“</a:t>
            </a:r>
            <a:r>
              <a:rPr lang="en-US" sz="1400" dirty="0" err="1" smtClean="0">
                <a:solidFill>
                  <a:srgbClr val="244084"/>
                </a:solidFill>
              </a:rPr>
              <a:t>Composante</a:t>
            </a:r>
            <a:r>
              <a:rPr lang="en-US" sz="1400" dirty="0" smtClean="0">
                <a:solidFill>
                  <a:srgbClr val="244084"/>
                </a:solidFill>
              </a:rPr>
              <a:t> </a:t>
            </a:r>
            <a:r>
              <a:rPr lang="en-US" sz="1400" dirty="0" err="1">
                <a:solidFill>
                  <a:srgbClr val="244084"/>
                </a:solidFill>
              </a:rPr>
              <a:t>essentielle</a:t>
            </a:r>
            <a:r>
              <a:rPr lang="en-US" sz="1400" dirty="0">
                <a:solidFill>
                  <a:srgbClr val="244084"/>
                </a:solidFill>
              </a:rPr>
              <a:t> du </a:t>
            </a:r>
            <a:r>
              <a:rPr lang="en-US" sz="1400" b="1" dirty="0" err="1">
                <a:solidFill>
                  <a:srgbClr val="244084"/>
                </a:solidFill>
              </a:rPr>
              <a:t>patrimoine</a:t>
            </a:r>
            <a:r>
              <a:rPr lang="en-US" sz="1400" b="1" dirty="0">
                <a:solidFill>
                  <a:srgbClr val="244084"/>
                </a:solidFill>
              </a:rPr>
              <a:t> de </a:t>
            </a:r>
            <a:r>
              <a:rPr lang="en-US" sz="1400" b="1" dirty="0" err="1">
                <a:solidFill>
                  <a:srgbClr val="244084"/>
                </a:solidFill>
              </a:rPr>
              <a:t>l'humanité</a:t>
            </a:r>
            <a:r>
              <a:rPr lang="en-US" sz="1400" b="1" dirty="0">
                <a:solidFill>
                  <a:srgbClr val="244084"/>
                </a:solidFill>
              </a:rPr>
              <a:t> </a:t>
            </a:r>
            <a:r>
              <a:rPr lang="en-US" sz="1400" dirty="0">
                <a:solidFill>
                  <a:srgbClr val="244084"/>
                </a:solidFill>
              </a:rPr>
              <a:t>(…) Il </a:t>
            </a:r>
            <a:r>
              <a:rPr lang="en-US" sz="1400" dirty="0" err="1">
                <a:solidFill>
                  <a:srgbClr val="244084"/>
                </a:solidFill>
              </a:rPr>
              <a:t>existe</a:t>
            </a:r>
            <a:r>
              <a:rPr lang="en-US" sz="1400" dirty="0">
                <a:solidFill>
                  <a:srgbClr val="244084"/>
                </a:solidFill>
              </a:rPr>
              <a:t> </a:t>
            </a:r>
            <a:r>
              <a:rPr lang="en-US" sz="1400" dirty="0" err="1">
                <a:solidFill>
                  <a:srgbClr val="244084"/>
                </a:solidFill>
              </a:rPr>
              <a:t>une</a:t>
            </a:r>
            <a:r>
              <a:rPr lang="en-US" sz="1400" dirty="0">
                <a:solidFill>
                  <a:srgbClr val="244084"/>
                </a:solidFill>
              </a:rPr>
              <a:t> </a:t>
            </a:r>
            <a:r>
              <a:rPr lang="en-US" sz="1400" dirty="0" err="1">
                <a:solidFill>
                  <a:srgbClr val="244084"/>
                </a:solidFill>
              </a:rPr>
              <a:t>grande</a:t>
            </a:r>
            <a:r>
              <a:rPr lang="en-US" sz="1400" dirty="0">
                <a:solidFill>
                  <a:srgbClr val="244084"/>
                </a:solidFill>
              </a:rPr>
              <a:t> </a:t>
            </a:r>
            <a:r>
              <a:rPr lang="en-US" sz="1400" b="1" dirty="0" err="1">
                <a:solidFill>
                  <a:srgbClr val="244084"/>
                </a:solidFill>
              </a:rPr>
              <a:t>diversité</a:t>
            </a:r>
            <a:r>
              <a:rPr lang="en-US" sz="1400" b="1" dirty="0">
                <a:solidFill>
                  <a:srgbClr val="244084"/>
                </a:solidFill>
              </a:rPr>
              <a:t> </a:t>
            </a:r>
            <a:r>
              <a:rPr lang="en-US" sz="1400" dirty="0">
                <a:solidFill>
                  <a:srgbClr val="244084"/>
                </a:solidFill>
              </a:rPr>
              <a:t>de </a:t>
            </a:r>
            <a:r>
              <a:rPr lang="en-US" sz="1400" dirty="0" err="1">
                <a:solidFill>
                  <a:srgbClr val="244084"/>
                </a:solidFill>
              </a:rPr>
              <a:t>paysages</a:t>
            </a:r>
            <a:r>
              <a:rPr lang="en-US" sz="1400" dirty="0">
                <a:solidFill>
                  <a:srgbClr val="244084"/>
                </a:solidFill>
              </a:rPr>
              <a:t> </a:t>
            </a:r>
            <a:r>
              <a:rPr lang="en-US" sz="1400" dirty="0" err="1">
                <a:solidFill>
                  <a:srgbClr val="244084"/>
                </a:solidFill>
              </a:rPr>
              <a:t>ruraux</a:t>
            </a:r>
            <a:r>
              <a:rPr lang="en-US" sz="1400" dirty="0">
                <a:solidFill>
                  <a:srgbClr val="244084"/>
                </a:solidFill>
              </a:rPr>
              <a:t> </a:t>
            </a:r>
            <a:r>
              <a:rPr lang="en-US" sz="1400" dirty="0" err="1">
                <a:solidFill>
                  <a:srgbClr val="244084"/>
                </a:solidFill>
              </a:rPr>
              <a:t>à</a:t>
            </a:r>
            <a:r>
              <a:rPr lang="en-US" sz="1400" dirty="0">
                <a:solidFill>
                  <a:srgbClr val="244084"/>
                </a:solidFill>
              </a:rPr>
              <a:t> travers le monde qui </a:t>
            </a:r>
            <a:r>
              <a:rPr lang="en-US" sz="1400" dirty="0" err="1">
                <a:solidFill>
                  <a:srgbClr val="244084"/>
                </a:solidFill>
              </a:rPr>
              <a:t>représentent</a:t>
            </a:r>
            <a:r>
              <a:rPr lang="en-US" sz="1400" dirty="0">
                <a:solidFill>
                  <a:srgbClr val="244084"/>
                </a:solidFill>
              </a:rPr>
              <a:t> des cultures et des traditions </a:t>
            </a:r>
            <a:r>
              <a:rPr lang="en-US" sz="1400" dirty="0" err="1">
                <a:solidFill>
                  <a:srgbClr val="244084"/>
                </a:solidFill>
              </a:rPr>
              <a:t>culturelles</a:t>
            </a:r>
            <a:r>
              <a:rPr lang="en-US" sz="1400" dirty="0">
                <a:solidFill>
                  <a:srgbClr val="244084"/>
                </a:solidFill>
              </a:rPr>
              <a:t>. </a:t>
            </a:r>
            <a:r>
              <a:rPr lang="en-US" sz="1400" dirty="0" err="1">
                <a:solidFill>
                  <a:srgbClr val="244084"/>
                </a:solidFill>
              </a:rPr>
              <a:t>Ils</a:t>
            </a:r>
            <a:r>
              <a:rPr lang="en-US" sz="1400" dirty="0">
                <a:solidFill>
                  <a:srgbClr val="244084"/>
                </a:solidFill>
              </a:rPr>
              <a:t> </a:t>
            </a:r>
            <a:r>
              <a:rPr lang="en-US" sz="1400" dirty="0" err="1">
                <a:solidFill>
                  <a:srgbClr val="244084"/>
                </a:solidFill>
              </a:rPr>
              <a:t>offrent</a:t>
            </a:r>
            <a:r>
              <a:rPr lang="en-US" sz="1400" dirty="0">
                <a:solidFill>
                  <a:srgbClr val="244084"/>
                </a:solidFill>
              </a:rPr>
              <a:t> de </a:t>
            </a:r>
            <a:r>
              <a:rPr lang="en-US" sz="1400" b="1" dirty="0">
                <a:solidFill>
                  <a:srgbClr val="244084"/>
                </a:solidFill>
              </a:rPr>
              <a:t>multiples </a:t>
            </a:r>
            <a:r>
              <a:rPr lang="en-US" sz="1400" b="1" dirty="0" err="1">
                <a:solidFill>
                  <a:srgbClr val="244084"/>
                </a:solidFill>
              </a:rPr>
              <a:t>avantages</a:t>
            </a:r>
            <a:r>
              <a:rPr lang="en-US" sz="1400" b="1" dirty="0">
                <a:solidFill>
                  <a:srgbClr val="244084"/>
                </a:solidFill>
              </a:rPr>
              <a:t> </a:t>
            </a:r>
            <a:r>
              <a:rPr lang="en-US" sz="1400" b="1" dirty="0" err="1">
                <a:solidFill>
                  <a:srgbClr val="244084"/>
                </a:solidFill>
              </a:rPr>
              <a:t>économiques</a:t>
            </a:r>
            <a:r>
              <a:rPr lang="en-US" sz="1400" b="1" dirty="0">
                <a:solidFill>
                  <a:srgbClr val="244084"/>
                </a:solidFill>
              </a:rPr>
              <a:t> et </a:t>
            </a:r>
            <a:r>
              <a:rPr lang="en-US" sz="1400" b="1" dirty="0" err="1">
                <a:solidFill>
                  <a:srgbClr val="244084"/>
                </a:solidFill>
              </a:rPr>
              <a:t>sociaux</a:t>
            </a:r>
            <a:r>
              <a:rPr lang="en-US" sz="1400" dirty="0">
                <a:solidFill>
                  <a:srgbClr val="244084"/>
                </a:solidFill>
              </a:rPr>
              <a:t>, des </a:t>
            </a:r>
            <a:r>
              <a:rPr lang="en-US" sz="1400" dirty="0" err="1">
                <a:solidFill>
                  <a:srgbClr val="244084"/>
                </a:solidFill>
              </a:rPr>
              <a:t>fonctionnalités</a:t>
            </a:r>
            <a:r>
              <a:rPr lang="en-US" sz="1400" dirty="0">
                <a:solidFill>
                  <a:srgbClr val="244084"/>
                </a:solidFill>
              </a:rPr>
              <a:t> multiples, un </a:t>
            </a:r>
            <a:r>
              <a:rPr lang="en-US" sz="1400" dirty="0" err="1">
                <a:solidFill>
                  <a:srgbClr val="244084"/>
                </a:solidFill>
              </a:rPr>
              <a:t>soutien</a:t>
            </a:r>
            <a:r>
              <a:rPr lang="en-US" sz="1400" dirty="0">
                <a:solidFill>
                  <a:srgbClr val="244084"/>
                </a:solidFill>
              </a:rPr>
              <a:t> </a:t>
            </a:r>
            <a:r>
              <a:rPr lang="en-US" sz="1400" dirty="0" err="1">
                <a:solidFill>
                  <a:srgbClr val="244084"/>
                </a:solidFill>
              </a:rPr>
              <a:t>culturel</a:t>
            </a:r>
            <a:r>
              <a:rPr lang="en-US" sz="1400" dirty="0">
                <a:solidFill>
                  <a:srgbClr val="244084"/>
                </a:solidFill>
              </a:rPr>
              <a:t> et des </a:t>
            </a:r>
            <a:r>
              <a:rPr lang="en-US" sz="1400" b="1" dirty="0">
                <a:solidFill>
                  <a:srgbClr val="244084"/>
                </a:solidFill>
              </a:rPr>
              <a:t>services </a:t>
            </a:r>
            <a:r>
              <a:rPr lang="en-US" sz="1400" b="1" dirty="0" err="1">
                <a:solidFill>
                  <a:srgbClr val="244084"/>
                </a:solidFill>
              </a:rPr>
              <a:t>écosystémiques</a:t>
            </a:r>
            <a:r>
              <a:rPr lang="en-US" sz="1400" b="1" dirty="0">
                <a:solidFill>
                  <a:srgbClr val="244084"/>
                </a:solidFill>
              </a:rPr>
              <a:t> aux </a:t>
            </a:r>
            <a:r>
              <a:rPr lang="en-US" sz="1400" b="1" dirty="0" err="1">
                <a:solidFill>
                  <a:srgbClr val="244084"/>
                </a:solidFill>
              </a:rPr>
              <a:t>sociétés</a:t>
            </a:r>
            <a:r>
              <a:rPr lang="en-US" sz="1400" b="1" dirty="0">
                <a:solidFill>
                  <a:srgbClr val="244084"/>
                </a:solidFill>
              </a:rPr>
              <a:t> </a:t>
            </a:r>
            <a:r>
              <a:rPr lang="en-US" sz="1400" b="1" dirty="0" err="1">
                <a:solidFill>
                  <a:srgbClr val="244084"/>
                </a:solidFill>
              </a:rPr>
              <a:t>humaines</a:t>
            </a:r>
            <a:r>
              <a:rPr lang="en-US" sz="1400" dirty="0" smtClean="0">
                <a:solidFill>
                  <a:srgbClr val="244084"/>
                </a:solidFill>
              </a:rPr>
              <a:t>.”</a:t>
            </a:r>
            <a:endParaRPr lang="en-US" sz="1400" dirty="0">
              <a:solidFill>
                <a:srgbClr val="244084"/>
              </a:solidFill>
            </a:endParaRPr>
          </a:p>
          <a:p>
            <a:pPr marL="457200" lvl="1" indent="0">
              <a:buNone/>
            </a:pPr>
            <a:endParaRPr lang="en-US" sz="1600" dirty="0" smtClean="0">
              <a:solidFill>
                <a:srgbClr val="244084"/>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pic>
        <p:nvPicPr>
          <p:cNvPr id="5" name="Picture 4" descr="ISCCL s.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810" y="3999566"/>
            <a:ext cx="5612191" cy="2543956"/>
          </a:xfrm>
          <a:prstGeom prst="rect">
            <a:avLst/>
          </a:prstGeom>
        </p:spPr>
      </p:pic>
    </p:spTree>
    <p:extLst>
      <p:ext uri="{BB962C8B-B14F-4D97-AF65-F5344CB8AC3E}">
        <p14:creationId xmlns:p14="http://schemas.microsoft.com/office/powerpoint/2010/main" val="15370947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smtClean="0"/>
              <a:t>ICOMOS </a:t>
            </a:r>
            <a:r>
              <a:rPr lang="en-US" sz="3100" dirty="0"/>
              <a:t>D</a:t>
            </a:r>
            <a:r>
              <a:rPr lang="en-US" sz="3100" dirty="0" smtClean="0"/>
              <a:t>octrinal </a:t>
            </a:r>
            <a:r>
              <a:rPr lang="en-US" sz="3100" dirty="0"/>
              <a:t>T</a:t>
            </a:r>
            <a:r>
              <a:rPr lang="en-US" sz="3100" dirty="0" smtClean="0"/>
              <a:t>exts- Some </a:t>
            </a:r>
            <a:r>
              <a:rPr lang="en-US" sz="3100" dirty="0"/>
              <a:t>Basics / </a:t>
            </a:r>
            <a:r>
              <a:rPr lang="en-US" sz="3100" dirty="0" smtClean="0"/>
              <a:t/>
            </a:r>
            <a:br>
              <a:rPr lang="en-US" sz="3100" dirty="0" smtClean="0"/>
            </a:br>
            <a:r>
              <a:rPr lang="en-US" sz="2700" dirty="0" err="1" smtClean="0">
                <a:solidFill>
                  <a:srgbClr val="244084"/>
                </a:solidFill>
              </a:rPr>
              <a:t>Textes</a:t>
            </a:r>
            <a:r>
              <a:rPr lang="en-US" sz="2700" dirty="0" smtClean="0">
                <a:solidFill>
                  <a:srgbClr val="244084"/>
                </a:solidFill>
              </a:rPr>
              <a:t> </a:t>
            </a:r>
            <a:r>
              <a:rPr lang="en-US" sz="2700" dirty="0">
                <a:solidFill>
                  <a:srgbClr val="244084"/>
                </a:solidFill>
              </a:rPr>
              <a:t>de doctrine de </a:t>
            </a:r>
            <a:r>
              <a:rPr lang="en-US" sz="2700" dirty="0" err="1">
                <a:solidFill>
                  <a:srgbClr val="244084"/>
                </a:solidFill>
              </a:rPr>
              <a:t>l'ICOMOS</a:t>
            </a:r>
            <a:r>
              <a:rPr lang="en-US" sz="2700" dirty="0">
                <a:solidFill>
                  <a:srgbClr val="244084"/>
                </a:solidFill>
              </a:rPr>
              <a:t> - </a:t>
            </a:r>
            <a:r>
              <a:rPr lang="en-US" sz="2700" dirty="0" err="1">
                <a:solidFill>
                  <a:srgbClr val="244084"/>
                </a:solidFill>
              </a:rPr>
              <a:t>Quelques</a:t>
            </a:r>
            <a:r>
              <a:rPr lang="en-US" sz="2700" dirty="0">
                <a:solidFill>
                  <a:srgbClr val="244084"/>
                </a:solidFill>
              </a:rPr>
              <a:t> bases</a:t>
            </a: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90286" y="1366762"/>
            <a:ext cx="6640285" cy="5211982"/>
          </a:xfrm>
        </p:spPr>
        <p:txBody>
          <a:bodyPr>
            <a:normAutofit/>
          </a:bodyPr>
          <a:lstStyle/>
          <a:p>
            <a:r>
              <a:rPr lang="en-US" sz="2000" b="1" dirty="0"/>
              <a:t>Nature-Culture Journey 2016: </a:t>
            </a:r>
            <a:r>
              <a:rPr lang="en-US" sz="2000" b="1" dirty="0" err="1"/>
              <a:t>Mālama</a:t>
            </a:r>
            <a:r>
              <a:rPr lang="en-US" sz="2000" b="1" dirty="0"/>
              <a:t> </a:t>
            </a:r>
            <a:r>
              <a:rPr lang="en-US" sz="2000" b="1" dirty="0" err="1"/>
              <a:t>Honua</a:t>
            </a:r>
            <a:r>
              <a:rPr lang="en-US" sz="2000" b="1" dirty="0"/>
              <a:t> Declaration</a:t>
            </a:r>
            <a:r>
              <a:rPr lang="en-US" sz="2000" dirty="0"/>
              <a:t> (to care for our island Earth) / </a:t>
            </a:r>
            <a:r>
              <a:rPr lang="en-US" sz="1800" dirty="0" err="1">
                <a:solidFill>
                  <a:srgbClr val="244084"/>
                </a:solidFill>
              </a:rPr>
              <a:t>Parcours</a:t>
            </a:r>
            <a:r>
              <a:rPr lang="en-US" sz="1800" dirty="0">
                <a:solidFill>
                  <a:srgbClr val="244084"/>
                </a:solidFill>
              </a:rPr>
              <a:t> Nature-Culture 2016: </a:t>
            </a:r>
            <a:r>
              <a:rPr lang="en-US" sz="1800" dirty="0" err="1">
                <a:solidFill>
                  <a:srgbClr val="244084"/>
                </a:solidFill>
              </a:rPr>
              <a:t>Déclaration</a:t>
            </a:r>
            <a:r>
              <a:rPr lang="en-US" sz="1800" dirty="0">
                <a:solidFill>
                  <a:srgbClr val="244084"/>
                </a:solidFill>
              </a:rPr>
              <a:t> de </a:t>
            </a:r>
            <a:r>
              <a:rPr lang="en-US" sz="1800" dirty="0" err="1">
                <a:solidFill>
                  <a:srgbClr val="244084"/>
                </a:solidFill>
              </a:rPr>
              <a:t>Mālama</a:t>
            </a:r>
            <a:r>
              <a:rPr lang="en-US" sz="1800" dirty="0">
                <a:solidFill>
                  <a:srgbClr val="244084"/>
                </a:solidFill>
              </a:rPr>
              <a:t> </a:t>
            </a:r>
            <a:r>
              <a:rPr lang="en-US" sz="1800" dirty="0" err="1">
                <a:solidFill>
                  <a:srgbClr val="244084"/>
                </a:solidFill>
              </a:rPr>
              <a:t>Honua</a:t>
            </a:r>
            <a:r>
              <a:rPr lang="en-US" sz="1800" dirty="0">
                <a:solidFill>
                  <a:srgbClr val="244084"/>
                </a:solidFill>
              </a:rPr>
              <a:t> (</a:t>
            </a:r>
            <a:r>
              <a:rPr lang="en-US" sz="1800" dirty="0" err="1">
                <a:solidFill>
                  <a:srgbClr val="244084"/>
                </a:solidFill>
              </a:rPr>
              <a:t>prendre</a:t>
            </a:r>
            <a:r>
              <a:rPr lang="en-US" sz="1800" dirty="0">
                <a:solidFill>
                  <a:srgbClr val="244084"/>
                </a:solidFill>
              </a:rPr>
              <a:t> </a:t>
            </a:r>
            <a:r>
              <a:rPr lang="en-US" sz="1800" dirty="0" err="1">
                <a:solidFill>
                  <a:srgbClr val="244084"/>
                </a:solidFill>
              </a:rPr>
              <a:t>soin</a:t>
            </a:r>
            <a:r>
              <a:rPr lang="en-US" sz="1800" dirty="0">
                <a:solidFill>
                  <a:srgbClr val="244084"/>
                </a:solidFill>
              </a:rPr>
              <a:t> de </a:t>
            </a:r>
            <a:r>
              <a:rPr lang="en-US" sz="1800" dirty="0" err="1">
                <a:solidFill>
                  <a:srgbClr val="244084"/>
                </a:solidFill>
              </a:rPr>
              <a:t>notre</a:t>
            </a:r>
            <a:r>
              <a:rPr lang="en-US" sz="1800" dirty="0">
                <a:solidFill>
                  <a:srgbClr val="244084"/>
                </a:solidFill>
              </a:rPr>
              <a:t> </a:t>
            </a:r>
            <a:r>
              <a:rPr lang="en-US" sz="1800" dirty="0" err="1">
                <a:solidFill>
                  <a:srgbClr val="244084"/>
                </a:solidFill>
              </a:rPr>
              <a:t>île</a:t>
            </a:r>
            <a:r>
              <a:rPr lang="en-US" sz="1800" dirty="0">
                <a:solidFill>
                  <a:srgbClr val="244084"/>
                </a:solidFill>
              </a:rPr>
              <a:t>, la Terre) </a:t>
            </a:r>
            <a:endParaRPr lang="en-US" sz="2000" dirty="0">
              <a:solidFill>
                <a:srgbClr val="244084"/>
              </a:solidFill>
            </a:endParaRPr>
          </a:p>
          <a:p>
            <a:pPr lvl="1"/>
            <a:r>
              <a:rPr lang="en-US" sz="1600" dirty="0" smtClean="0"/>
              <a:t>“Our </a:t>
            </a:r>
            <a:r>
              <a:rPr lang="en-US" sz="1600" dirty="0"/>
              <a:t>deep concern that cultural and natural diversity and heritage are seriously threatened by challenges including climate change; the construction of </a:t>
            </a:r>
            <a:r>
              <a:rPr lang="en-US" sz="1600" dirty="0" smtClean="0"/>
              <a:t>the </a:t>
            </a:r>
            <a:r>
              <a:rPr lang="en-US" sz="1600" b="1" dirty="0"/>
              <a:t>culture/nature divide is a symptom </a:t>
            </a:r>
            <a:r>
              <a:rPr lang="en-US" sz="1600" dirty="0"/>
              <a:t>of larger processes that have put us on an </a:t>
            </a:r>
            <a:r>
              <a:rPr lang="en-US" sz="1600" b="1" dirty="0"/>
              <a:t>unsustainable </a:t>
            </a:r>
            <a:r>
              <a:rPr lang="en-US" sz="1600" dirty="0" smtClean="0"/>
              <a:t>path.” </a:t>
            </a:r>
            <a:r>
              <a:rPr lang="en-US" sz="1600" dirty="0"/>
              <a:t>/</a:t>
            </a:r>
            <a:r>
              <a:rPr lang="en-US" sz="1400" dirty="0">
                <a:solidFill>
                  <a:srgbClr val="244084"/>
                </a:solidFill>
              </a:rPr>
              <a:t> </a:t>
            </a:r>
            <a:r>
              <a:rPr lang="en-US" sz="1400" dirty="0" smtClean="0">
                <a:solidFill>
                  <a:srgbClr val="244084"/>
                </a:solidFill>
              </a:rPr>
              <a:t>“Notre </a:t>
            </a:r>
            <a:r>
              <a:rPr lang="en-US" sz="1400" dirty="0" err="1">
                <a:solidFill>
                  <a:srgbClr val="244084"/>
                </a:solidFill>
              </a:rPr>
              <a:t>profonde</a:t>
            </a:r>
            <a:r>
              <a:rPr lang="en-US" sz="1400" dirty="0">
                <a:solidFill>
                  <a:srgbClr val="244084"/>
                </a:solidFill>
              </a:rPr>
              <a:t> </a:t>
            </a:r>
            <a:r>
              <a:rPr lang="en-US" sz="1400" dirty="0" err="1">
                <a:solidFill>
                  <a:srgbClr val="244084"/>
                </a:solidFill>
              </a:rPr>
              <a:t>préoccupation</a:t>
            </a:r>
            <a:r>
              <a:rPr lang="en-US" sz="1400" dirty="0">
                <a:solidFill>
                  <a:srgbClr val="244084"/>
                </a:solidFill>
              </a:rPr>
              <a:t> </a:t>
            </a:r>
            <a:r>
              <a:rPr lang="en-US" sz="1400" dirty="0" err="1">
                <a:solidFill>
                  <a:srgbClr val="244084"/>
                </a:solidFill>
              </a:rPr>
              <a:t>que</a:t>
            </a:r>
            <a:r>
              <a:rPr lang="en-US" sz="1400" dirty="0">
                <a:solidFill>
                  <a:srgbClr val="244084"/>
                </a:solidFill>
              </a:rPr>
              <a:t> la </a:t>
            </a:r>
            <a:r>
              <a:rPr lang="en-US" sz="1400" dirty="0" err="1">
                <a:solidFill>
                  <a:srgbClr val="244084"/>
                </a:solidFill>
              </a:rPr>
              <a:t>diversité</a:t>
            </a:r>
            <a:r>
              <a:rPr lang="en-US" sz="1400" dirty="0">
                <a:solidFill>
                  <a:srgbClr val="244084"/>
                </a:solidFill>
              </a:rPr>
              <a:t> </a:t>
            </a:r>
            <a:r>
              <a:rPr lang="en-US" sz="1400" dirty="0" err="1">
                <a:solidFill>
                  <a:srgbClr val="244084"/>
                </a:solidFill>
              </a:rPr>
              <a:t>culturelle</a:t>
            </a:r>
            <a:r>
              <a:rPr lang="en-US" sz="1400" dirty="0">
                <a:solidFill>
                  <a:srgbClr val="244084"/>
                </a:solidFill>
              </a:rPr>
              <a:t> et </a:t>
            </a:r>
            <a:r>
              <a:rPr lang="en-US" sz="1400" dirty="0" err="1">
                <a:solidFill>
                  <a:srgbClr val="244084"/>
                </a:solidFill>
              </a:rPr>
              <a:t>naturelle</a:t>
            </a:r>
            <a:r>
              <a:rPr lang="en-US" sz="1400" dirty="0">
                <a:solidFill>
                  <a:srgbClr val="244084"/>
                </a:solidFill>
              </a:rPr>
              <a:t> et le </a:t>
            </a:r>
            <a:r>
              <a:rPr lang="en-US" sz="1400" dirty="0" err="1">
                <a:solidFill>
                  <a:srgbClr val="244084"/>
                </a:solidFill>
              </a:rPr>
              <a:t>patrimoine</a:t>
            </a:r>
            <a:r>
              <a:rPr lang="en-US" sz="1400" dirty="0">
                <a:solidFill>
                  <a:srgbClr val="244084"/>
                </a:solidFill>
              </a:rPr>
              <a:t> </a:t>
            </a:r>
            <a:r>
              <a:rPr lang="en-US" sz="1400" dirty="0" err="1">
                <a:solidFill>
                  <a:srgbClr val="244084"/>
                </a:solidFill>
              </a:rPr>
              <a:t>soient</a:t>
            </a:r>
            <a:r>
              <a:rPr lang="en-US" sz="1400" dirty="0">
                <a:solidFill>
                  <a:srgbClr val="244084"/>
                </a:solidFill>
              </a:rPr>
              <a:t> </a:t>
            </a:r>
            <a:r>
              <a:rPr lang="en-US" sz="1400" dirty="0" err="1">
                <a:solidFill>
                  <a:srgbClr val="244084"/>
                </a:solidFill>
              </a:rPr>
              <a:t>sérieusement</a:t>
            </a:r>
            <a:r>
              <a:rPr lang="en-US" sz="1400" dirty="0">
                <a:solidFill>
                  <a:srgbClr val="244084"/>
                </a:solidFill>
              </a:rPr>
              <a:t> </a:t>
            </a:r>
            <a:r>
              <a:rPr lang="en-US" sz="1400" dirty="0" err="1">
                <a:solidFill>
                  <a:srgbClr val="244084"/>
                </a:solidFill>
              </a:rPr>
              <a:t>menacés</a:t>
            </a:r>
            <a:r>
              <a:rPr lang="en-US" sz="1400" dirty="0">
                <a:solidFill>
                  <a:srgbClr val="244084"/>
                </a:solidFill>
              </a:rPr>
              <a:t> par des </a:t>
            </a:r>
            <a:r>
              <a:rPr lang="en-US" sz="1400" dirty="0" err="1">
                <a:solidFill>
                  <a:srgbClr val="244084"/>
                </a:solidFill>
              </a:rPr>
              <a:t>défis</a:t>
            </a:r>
            <a:r>
              <a:rPr lang="en-US" sz="1400" dirty="0">
                <a:solidFill>
                  <a:srgbClr val="244084"/>
                </a:solidFill>
              </a:rPr>
              <a:t> </a:t>
            </a:r>
            <a:r>
              <a:rPr lang="en-US" sz="1400" dirty="0" err="1">
                <a:solidFill>
                  <a:srgbClr val="244084"/>
                </a:solidFill>
              </a:rPr>
              <a:t>tels</a:t>
            </a:r>
            <a:r>
              <a:rPr lang="en-US" sz="1400" dirty="0">
                <a:solidFill>
                  <a:srgbClr val="244084"/>
                </a:solidFill>
              </a:rPr>
              <a:t> </a:t>
            </a:r>
            <a:r>
              <a:rPr lang="en-US" sz="1400" dirty="0" err="1">
                <a:solidFill>
                  <a:srgbClr val="244084"/>
                </a:solidFill>
              </a:rPr>
              <a:t>que</a:t>
            </a:r>
            <a:r>
              <a:rPr lang="en-US" sz="1400" dirty="0">
                <a:solidFill>
                  <a:srgbClr val="244084"/>
                </a:solidFill>
              </a:rPr>
              <a:t> le </a:t>
            </a:r>
            <a:r>
              <a:rPr lang="en-US" sz="1400" dirty="0" err="1">
                <a:solidFill>
                  <a:srgbClr val="244084"/>
                </a:solidFill>
              </a:rPr>
              <a:t>changement</a:t>
            </a:r>
            <a:r>
              <a:rPr lang="en-US" sz="1400" dirty="0">
                <a:solidFill>
                  <a:srgbClr val="244084"/>
                </a:solidFill>
              </a:rPr>
              <a:t> </a:t>
            </a:r>
            <a:r>
              <a:rPr lang="en-US" sz="1400" dirty="0" err="1">
                <a:solidFill>
                  <a:srgbClr val="244084"/>
                </a:solidFill>
              </a:rPr>
              <a:t>climatique</a:t>
            </a:r>
            <a:r>
              <a:rPr lang="en-US" sz="1400" dirty="0">
                <a:solidFill>
                  <a:srgbClr val="244084"/>
                </a:solidFill>
              </a:rPr>
              <a:t>; la construction de </a:t>
            </a:r>
            <a:r>
              <a:rPr lang="en-US" sz="1400" b="1" dirty="0">
                <a:solidFill>
                  <a:srgbClr val="244084"/>
                </a:solidFill>
              </a:rPr>
              <a:t>la fracture culture / nature </a:t>
            </a:r>
            <a:r>
              <a:rPr lang="en-US" sz="1400" b="1" dirty="0" err="1">
                <a:solidFill>
                  <a:srgbClr val="244084"/>
                </a:solidFill>
              </a:rPr>
              <a:t>est</a:t>
            </a:r>
            <a:r>
              <a:rPr lang="en-US" sz="1400" b="1" dirty="0">
                <a:solidFill>
                  <a:srgbClr val="244084"/>
                </a:solidFill>
              </a:rPr>
              <a:t> le </a:t>
            </a:r>
            <a:r>
              <a:rPr lang="en-US" sz="1400" b="1" dirty="0" err="1">
                <a:solidFill>
                  <a:srgbClr val="244084"/>
                </a:solidFill>
              </a:rPr>
              <a:t>symptôme</a:t>
            </a:r>
            <a:r>
              <a:rPr lang="en-US" sz="1400" b="1" dirty="0">
                <a:solidFill>
                  <a:srgbClr val="244084"/>
                </a:solidFill>
              </a:rPr>
              <a:t> </a:t>
            </a:r>
            <a:r>
              <a:rPr lang="en-US" sz="1400" dirty="0">
                <a:solidFill>
                  <a:srgbClr val="244084"/>
                </a:solidFill>
              </a:rPr>
              <a:t>de </a:t>
            </a:r>
            <a:r>
              <a:rPr lang="en-US" sz="1400" dirty="0" err="1">
                <a:solidFill>
                  <a:srgbClr val="244084"/>
                </a:solidFill>
              </a:rPr>
              <a:t>processus</a:t>
            </a:r>
            <a:r>
              <a:rPr lang="en-US" sz="1400" dirty="0">
                <a:solidFill>
                  <a:srgbClr val="244084"/>
                </a:solidFill>
              </a:rPr>
              <a:t> plus </a:t>
            </a:r>
            <a:r>
              <a:rPr lang="en-US" sz="1400" dirty="0" err="1">
                <a:solidFill>
                  <a:srgbClr val="244084"/>
                </a:solidFill>
              </a:rPr>
              <a:t>vastes</a:t>
            </a:r>
            <a:r>
              <a:rPr lang="en-US" sz="1400" dirty="0">
                <a:solidFill>
                  <a:srgbClr val="244084"/>
                </a:solidFill>
              </a:rPr>
              <a:t> qui nous </a:t>
            </a:r>
            <a:r>
              <a:rPr lang="en-US" sz="1400" dirty="0" err="1">
                <a:solidFill>
                  <a:srgbClr val="244084"/>
                </a:solidFill>
              </a:rPr>
              <a:t>ont</a:t>
            </a:r>
            <a:r>
              <a:rPr lang="en-US" sz="1400" dirty="0">
                <a:solidFill>
                  <a:srgbClr val="244084"/>
                </a:solidFill>
              </a:rPr>
              <a:t> </a:t>
            </a:r>
            <a:r>
              <a:rPr lang="en-US" sz="1400" dirty="0" err="1">
                <a:solidFill>
                  <a:srgbClr val="244084"/>
                </a:solidFill>
              </a:rPr>
              <a:t>mis</a:t>
            </a:r>
            <a:r>
              <a:rPr lang="en-US" sz="1400" dirty="0">
                <a:solidFill>
                  <a:srgbClr val="244084"/>
                </a:solidFill>
              </a:rPr>
              <a:t> </a:t>
            </a:r>
            <a:r>
              <a:rPr lang="en-US" sz="1400" dirty="0" err="1">
                <a:solidFill>
                  <a:srgbClr val="244084"/>
                </a:solidFill>
              </a:rPr>
              <a:t>sur</a:t>
            </a:r>
            <a:r>
              <a:rPr lang="en-US" sz="1400" dirty="0">
                <a:solidFill>
                  <a:srgbClr val="244084"/>
                </a:solidFill>
              </a:rPr>
              <a:t> </a:t>
            </a:r>
            <a:r>
              <a:rPr lang="en-US" sz="1400" dirty="0" err="1">
                <a:solidFill>
                  <a:srgbClr val="244084"/>
                </a:solidFill>
              </a:rPr>
              <a:t>une</a:t>
            </a:r>
            <a:r>
              <a:rPr lang="en-US" sz="1400" dirty="0">
                <a:solidFill>
                  <a:srgbClr val="244084"/>
                </a:solidFill>
              </a:rPr>
              <a:t> </a:t>
            </a:r>
            <a:r>
              <a:rPr lang="en-US" sz="1400" dirty="0" err="1">
                <a:solidFill>
                  <a:srgbClr val="244084"/>
                </a:solidFill>
              </a:rPr>
              <a:t>voie</a:t>
            </a:r>
            <a:r>
              <a:rPr lang="en-US" sz="1400" dirty="0">
                <a:solidFill>
                  <a:srgbClr val="244084"/>
                </a:solidFill>
              </a:rPr>
              <a:t> </a:t>
            </a:r>
            <a:r>
              <a:rPr lang="en-US" sz="1400" b="1" dirty="0">
                <a:solidFill>
                  <a:srgbClr val="244084"/>
                </a:solidFill>
              </a:rPr>
              <a:t>non </a:t>
            </a:r>
            <a:r>
              <a:rPr lang="en-US" sz="1400" b="1" dirty="0" smtClean="0">
                <a:solidFill>
                  <a:srgbClr val="244084"/>
                </a:solidFill>
              </a:rPr>
              <a:t>durable.”</a:t>
            </a:r>
            <a:endParaRPr lang="en-US" sz="1400" b="1" dirty="0">
              <a:solidFill>
                <a:srgbClr val="244084"/>
              </a:solidFill>
            </a:endParaRPr>
          </a:p>
          <a:p>
            <a:pPr marL="457200" lvl="1" indent="0">
              <a:buNone/>
            </a:pPr>
            <a:endParaRPr lang="en-US" sz="1600" dirty="0" smtClean="0">
              <a:solidFill>
                <a:srgbClr val="244084"/>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pic>
        <p:nvPicPr>
          <p:cNvPr id="6" name="Picture 5"/>
          <p:cNvPicPr>
            <a:picLocks noChangeAspect="1"/>
          </p:cNvPicPr>
          <p:nvPr/>
        </p:nvPicPr>
        <p:blipFill>
          <a:blip r:embed="rId2"/>
          <a:stretch>
            <a:fillRect/>
          </a:stretch>
        </p:blipFill>
        <p:spPr>
          <a:xfrm>
            <a:off x="5587999" y="4081235"/>
            <a:ext cx="3539992" cy="2459263"/>
          </a:xfrm>
          <a:prstGeom prst="rect">
            <a:avLst/>
          </a:prstGeom>
        </p:spPr>
      </p:pic>
    </p:spTree>
    <p:extLst>
      <p:ext uri="{BB962C8B-B14F-4D97-AF65-F5344CB8AC3E}">
        <p14:creationId xmlns:p14="http://schemas.microsoft.com/office/powerpoint/2010/main" val="34744024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smtClean="0"/>
              <a:t>ICOMOS </a:t>
            </a:r>
            <a:r>
              <a:rPr lang="en-US" sz="3100" dirty="0"/>
              <a:t>D</a:t>
            </a:r>
            <a:r>
              <a:rPr lang="en-US" sz="3100" dirty="0" smtClean="0"/>
              <a:t>octrinal </a:t>
            </a:r>
            <a:r>
              <a:rPr lang="en-US" sz="3100" dirty="0"/>
              <a:t>T</a:t>
            </a:r>
            <a:r>
              <a:rPr lang="en-US" sz="3100" dirty="0" smtClean="0"/>
              <a:t>exts- Some </a:t>
            </a:r>
            <a:r>
              <a:rPr lang="en-US" sz="3100" dirty="0"/>
              <a:t>Basics / </a:t>
            </a:r>
            <a:r>
              <a:rPr lang="en-US" sz="3100" dirty="0" smtClean="0"/>
              <a:t/>
            </a:r>
            <a:br>
              <a:rPr lang="en-US" sz="3100" dirty="0" smtClean="0"/>
            </a:br>
            <a:r>
              <a:rPr lang="en-US" sz="2700" dirty="0" err="1" smtClean="0">
                <a:solidFill>
                  <a:srgbClr val="244084"/>
                </a:solidFill>
              </a:rPr>
              <a:t>Textes</a:t>
            </a:r>
            <a:r>
              <a:rPr lang="en-US" sz="2700" dirty="0" smtClean="0">
                <a:solidFill>
                  <a:srgbClr val="244084"/>
                </a:solidFill>
              </a:rPr>
              <a:t> </a:t>
            </a:r>
            <a:r>
              <a:rPr lang="en-US" sz="2700" dirty="0">
                <a:solidFill>
                  <a:srgbClr val="244084"/>
                </a:solidFill>
              </a:rPr>
              <a:t>de doctrine de </a:t>
            </a:r>
            <a:r>
              <a:rPr lang="en-US" sz="2700" dirty="0" err="1">
                <a:solidFill>
                  <a:srgbClr val="244084"/>
                </a:solidFill>
              </a:rPr>
              <a:t>l'ICOMOS</a:t>
            </a:r>
            <a:r>
              <a:rPr lang="en-US" sz="2700" dirty="0">
                <a:solidFill>
                  <a:srgbClr val="244084"/>
                </a:solidFill>
              </a:rPr>
              <a:t> - </a:t>
            </a:r>
            <a:r>
              <a:rPr lang="en-US" sz="2700" dirty="0" err="1">
                <a:solidFill>
                  <a:srgbClr val="244084"/>
                </a:solidFill>
              </a:rPr>
              <a:t>Quelques</a:t>
            </a:r>
            <a:r>
              <a:rPr lang="en-US" sz="2700" dirty="0">
                <a:solidFill>
                  <a:srgbClr val="244084"/>
                </a:solidFill>
              </a:rPr>
              <a:t> bases</a:t>
            </a:r>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290286" y="1366762"/>
            <a:ext cx="6567714" cy="5211982"/>
          </a:xfrm>
        </p:spPr>
        <p:txBody>
          <a:bodyPr>
            <a:normAutofit/>
          </a:bodyPr>
          <a:lstStyle/>
          <a:p>
            <a:r>
              <a:rPr lang="en-US" sz="2000" b="1" dirty="0"/>
              <a:t>Culture-Nature Journey 2017: </a:t>
            </a:r>
            <a:r>
              <a:rPr lang="en-US" sz="2000" b="1" dirty="0" err="1"/>
              <a:t>Yatra</a:t>
            </a:r>
            <a:r>
              <a:rPr lang="en-US" sz="2000" b="1" dirty="0"/>
              <a:t> </a:t>
            </a:r>
            <a:r>
              <a:rPr lang="en-US" sz="2000" b="1" dirty="0" err="1"/>
              <a:t>aur</a:t>
            </a:r>
            <a:r>
              <a:rPr lang="en-US" sz="2000" b="1" dirty="0"/>
              <a:t> </a:t>
            </a:r>
            <a:r>
              <a:rPr lang="en-US" sz="2000" b="1" dirty="0" err="1"/>
              <a:t>Tammanah</a:t>
            </a:r>
            <a:r>
              <a:rPr lang="en-US" sz="2000" b="1" dirty="0"/>
              <a:t> Declaration </a:t>
            </a:r>
            <a:r>
              <a:rPr lang="en-US" sz="2000" dirty="0"/>
              <a:t>(our purposeful journey: our wishful aspirations for our heritage) / </a:t>
            </a:r>
            <a:r>
              <a:rPr lang="en-US" sz="1800" dirty="0" err="1">
                <a:solidFill>
                  <a:srgbClr val="244084"/>
                </a:solidFill>
              </a:rPr>
              <a:t>Parcours</a:t>
            </a:r>
            <a:r>
              <a:rPr lang="en-US" sz="1800" dirty="0">
                <a:solidFill>
                  <a:srgbClr val="244084"/>
                </a:solidFill>
              </a:rPr>
              <a:t> Culture-Nature 2017: </a:t>
            </a:r>
            <a:r>
              <a:rPr lang="en-US" sz="1800" dirty="0" err="1">
                <a:solidFill>
                  <a:srgbClr val="244084"/>
                </a:solidFill>
              </a:rPr>
              <a:t>Déclaration</a:t>
            </a:r>
            <a:r>
              <a:rPr lang="en-US" sz="1800" dirty="0">
                <a:solidFill>
                  <a:srgbClr val="244084"/>
                </a:solidFill>
              </a:rPr>
              <a:t> de </a:t>
            </a:r>
            <a:r>
              <a:rPr lang="en-US" sz="1800" dirty="0" err="1">
                <a:solidFill>
                  <a:srgbClr val="244084"/>
                </a:solidFill>
              </a:rPr>
              <a:t>Yatra</a:t>
            </a:r>
            <a:r>
              <a:rPr lang="en-US" sz="1800" dirty="0">
                <a:solidFill>
                  <a:srgbClr val="244084"/>
                </a:solidFill>
              </a:rPr>
              <a:t> </a:t>
            </a:r>
            <a:r>
              <a:rPr lang="en-US" sz="1800" dirty="0" err="1">
                <a:solidFill>
                  <a:srgbClr val="244084"/>
                </a:solidFill>
              </a:rPr>
              <a:t>aur</a:t>
            </a:r>
            <a:r>
              <a:rPr lang="en-US" sz="1800" dirty="0">
                <a:solidFill>
                  <a:srgbClr val="244084"/>
                </a:solidFill>
              </a:rPr>
              <a:t> </a:t>
            </a:r>
            <a:r>
              <a:rPr lang="en-US" sz="1800" dirty="0" err="1">
                <a:solidFill>
                  <a:srgbClr val="244084"/>
                </a:solidFill>
              </a:rPr>
              <a:t>Tammanah</a:t>
            </a:r>
            <a:r>
              <a:rPr lang="en-US" sz="1800" dirty="0">
                <a:solidFill>
                  <a:srgbClr val="244084"/>
                </a:solidFill>
              </a:rPr>
              <a:t> (</a:t>
            </a:r>
            <a:r>
              <a:rPr lang="en-US" sz="1800" dirty="0" err="1">
                <a:solidFill>
                  <a:srgbClr val="244084"/>
                </a:solidFill>
              </a:rPr>
              <a:t>notre</a:t>
            </a:r>
            <a:r>
              <a:rPr lang="en-US" sz="1800" dirty="0">
                <a:solidFill>
                  <a:srgbClr val="244084"/>
                </a:solidFill>
              </a:rPr>
              <a:t> voyage </a:t>
            </a:r>
            <a:r>
              <a:rPr lang="en-US" sz="1800" dirty="0" err="1">
                <a:solidFill>
                  <a:srgbClr val="244084"/>
                </a:solidFill>
              </a:rPr>
              <a:t>à</a:t>
            </a:r>
            <a:r>
              <a:rPr lang="en-US" sz="1800" dirty="0">
                <a:solidFill>
                  <a:srgbClr val="244084"/>
                </a:solidFill>
              </a:rPr>
              <a:t> </a:t>
            </a:r>
            <a:r>
              <a:rPr lang="en-US" sz="1800" dirty="0" err="1">
                <a:solidFill>
                  <a:srgbClr val="244084"/>
                </a:solidFill>
              </a:rPr>
              <a:t>dessein</a:t>
            </a:r>
            <a:r>
              <a:rPr lang="en-US" sz="1800" dirty="0">
                <a:solidFill>
                  <a:srgbClr val="244084"/>
                </a:solidFill>
              </a:rPr>
              <a:t>: </a:t>
            </a:r>
            <a:r>
              <a:rPr lang="en-US" sz="1800" dirty="0" err="1">
                <a:solidFill>
                  <a:srgbClr val="244084"/>
                </a:solidFill>
              </a:rPr>
              <a:t>nos</a:t>
            </a:r>
            <a:r>
              <a:rPr lang="en-US" sz="1800" dirty="0">
                <a:solidFill>
                  <a:srgbClr val="244084"/>
                </a:solidFill>
              </a:rPr>
              <a:t> </a:t>
            </a:r>
            <a:r>
              <a:rPr lang="en-US" sz="1800" dirty="0" err="1">
                <a:solidFill>
                  <a:srgbClr val="244084"/>
                </a:solidFill>
              </a:rPr>
              <a:t>vœux</a:t>
            </a:r>
            <a:r>
              <a:rPr lang="en-US" sz="1800" dirty="0">
                <a:solidFill>
                  <a:srgbClr val="244084"/>
                </a:solidFill>
              </a:rPr>
              <a:t> </a:t>
            </a:r>
            <a:r>
              <a:rPr lang="en-US" sz="1800" dirty="0" err="1">
                <a:solidFill>
                  <a:srgbClr val="244084"/>
                </a:solidFill>
              </a:rPr>
              <a:t>pieux</a:t>
            </a:r>
            <a:r>
              <a:rPr lang="en-US" sz="1800" dirty="0">
                <a:solidFill>
                  <a:srgbClr val="244084"/>
                </a:solidFill>
              </a:rPr>
              <a:t> pour </a:t>
            </a:r>
            <a:r>
              <a:rPr lang="en-US" sz="1800" dirty="0" err="1">
                <a:solidFill>
                  <a:srgbClr val="244084"/>
                </a:solidFill>
              </a:rPr>
              <a:t>notre</a:t>
            </a:r>
            <a:r>
              <a:rPr lang="en-US" sz="1800" dirty="0">
                <a:solidFill>
                  <a:srgbClr val="244084"/>
                </a:solidFill>
              </a:rPr>
              <a:t> </a:t>
            </a:r>
            <a:r>
              <a:rPr lang="en-US" sz="1800" dirty="0" err="1">
                <a:solidFill>
                  <a:srgbClr val="244084"/>
                </a:solidFill>
              </a:rPr>
              <a:t>patrimoine</a:t>
            </a:r>
            <a:r>
              <a:rPr lang="en-US" sz="1800" dirty="0">
                <a:solidFill>
                  <a:srgbClr val="244084"/>
                </a:solidFill>
              </a:rPr>
              <a:t> </a:t>
            </a:r>
            <a:endParaRPr lang="en-US" sz="2000" dirty="0">
              <a:solidFill>
                <a:srgbClr val="244084"/>
              </a:solidFill>
            </a:endParaRPr>
          </a:p>
          <a:p>
            <a:pPr lvl="1"/>
            <a:r>
              <a:rPr lang="en-US" sz="1600" dirty="0" smtClean="0"/>
              <a:t>“We </a:t>
            </a:r>
            <a:r>
              <a:rPr lang="en-US" sz="1600" dirty="0"/>
              <a:t>recognize [that “</a:t>
            </a:r>
            <a:r>
              <a:rPr lang="en-US" sz="1600" b="1" dirty="0" err="1"/>
              <a:t>naturecultures</a:t>
            </a:r>
            <a:r>
              <a:rPr lang="en-US" sz="1600" b="1" dirty="0"/>
              <a:t>” </a:t>
            </a:r>
            <a:r>
              <a:rPr lang="en-US" sz="1600" dirty="0"/>
              <a:t>domains are] inseparable (…)</a:t>
            </a:r>
            <a:r>
              <a:rPr lang="en-US" sz="1600" b="1" dirty="0"/>
              <a:t> </a:t>
            </a:r>
            <a:r>
              <a:rPr lang="en-US" sz="1600" dirty="0"/>
              <a:t>encompass </a:t>
            </a:r>
            <a:r>
              <a:rPr lang="en-US" sz="1600" b="1" dirty="0" err="1"/>
              <a:t>biocultural</a:t>
            </a:r>
            <a:r>
              <a:rPr lang="en-US" sz="1600" b="1" dirty="0"/>
              <a:t> diversity</a:t>
            </a:r>
            <a:r>
              <a:rPr lang="en-US" sz="1600" dirty="0"/>
              <a:t>, </a:t>
            </a:r>
            <a:r>
              <a:rPr lang="en-US" sz="1600" dirty="0" err="1"/>
              <a:t>geodiversity</a:t>
            </a:r>
            <a:r>
              <a:rPr lang="en-US" sz="1600" dirty="0"/>
              <a:t> and </a:t>
            </a:r>
            <a:r>
              <a:rPr lang="en-US" sz="1600" dirty="0" err="1"/>
              <a:t>agrobiodiversity</a:t>
            </a:r>
            <a:r>
              <a:rPr lang="en-US" sz="1600" dirty="0"/>
              <a:t>, and the multiple perspectives of disciplines and worldviews</a:t>
            </a:r>
            <a:r>
              <a:rPr lang="en-US" sz="1600" dirty="0" smtClean="0"/>
              <a:t>.” /</a:t>
            </a:r>
            <a:r>
              <a:rPr lang="en-US" sz="1400" dirty="0" smtClean="0">
                <a:solidFill>
                  <a:srgbClr val="244084"/>
                </a:solidFill>
              </a:rPr>
              <a:t> “Nous </a:t>
            </a:r>
            <a:r>
              <a:rPr lang="en-US" sz="1400" dirty="0" err="1">
                <a:solidFill>
                  <a:srgbClr val="244084"/>
                </a:solidFill>
              </a:rPr>
              <a:t>reconnaissons</a:t>
            </a:r>
            <a:r>
              <a:rPr lang="en-US" sz="1400" dirty="0">
                <a:solidFill>
                  <a:srgbClr val="244084"/>
                </a:solidFill>
              </a:rPr>
              <a:t> [</a:t>
            </a:r>
            <a:r>
              <a:rPr lang="en-US" sz="1400" dirty="0" err="1">
                <a:solidFill>
                  <a:srgbClr val="244084"/>
                </a:solidFill>
              </a:rPr>
              <a:t>que</a:t>
            </a:r>
            <a:r>
              <a:rPr lang="en-US" sz="1400" dirty="0">
                <a:solidFill>
                  <a:srgbClr val="244084"/>
                </a:solidFill>
              </a:rPr>
              <a:t> les </a:t>
            </a:r>
            <a:r>
              <a:rPr lang="en-US" sz="1400" dirty="0" err="1">
                <a:solidFill>
                  <a:srgbClr val="244084"/>
                </a:solidFill>
              </a:rPr>
              <a:t>domaines</a:t>
            </a:r>
            <a:r>
              <a:rPr lang="en-US" sz="1400" dirty="0">
                <a:solidFill>
                  <a:srgbClr val="244084"/>
                </a:solidFill>
              </a:rPr>
              <a:t> de «</a:t>
            </a:r>
            <a:r>
              <a:rPr lang="en-US" sz="1400" b="1" dirty="0" err="1">
                <a:solidFill>
                  <a:srgbClr val="244084"/>
                </a:solidFill>
              </a:rPr>
              <a:t>naturecultures</a:t>
            </a:r>
            <a:r>
              <a:rPr lang="en-US" sz="1400" dirty="0">
                <a:solidFill>
                  <a:srgbClr val="244084"/>
                </a:solidFill>
              </a:rPr>
              <a:t>» </a:t>
            </a:r>
            <a:r>
              <a:rPr lang="en-US" sz="1400" dirty="0" err="1">
                <a:solidFill>
                  <a:srgbClr val="244084"/>
                </a:solidFill>
              </a:rPr>
              <a:t>sont</a:t>
            </a:r>
            <a:r>
              <a:rPr lang="en-US" sz="1400" dirty="0">
                <a:solidFill>
                  <a:srgbClr val="244084"/>
                </a:solidFill>
              </a:rPr>
              <a:t>] </a:t>
            </a:r>
            <a:r>
              <a:rPr lang="en-US" sz="1400" dirty="0" err="1">
                <a:solidFill>
                  <a:srgbClr val="244084"/>
                </a:solidFill>
              </a:rPr>
              <a:t>inséparables</a:t>
            </a:r>
            <a:r>
              <a:rPr lang="en-US" sz="1400" dirty="0">
                <a:solidFill>
                  <a:srgbClr val="244084"/>
                </a:solidFill>
              </a:rPr>
              <a:t> (…) </a:t>
            </a:r>
            <a:r>
              <a:rPr lang="en-US" sz="1400" dirty="0" err="1">
                <a:solidFill>
                  <a:srgbClr val="244084"/>
                </a:solidFill>
              </a:rPr>
              <a:t>englobent</a:t>
            </a:r>
            <a:r>
              <a:rPr lang="en-US" sz="1400" dirty="0">
                <a:solidFill>
                  <a:srgbClr val="244084"/>
                </a:solidFill>
              </a:rPr>
              <a:t> la </a:t>
            </a:r>
            <a:r>
              <a:rPr lang="en-US" sz="1400" b="1" dirty="0" err="1">
                <a:solidFill>
                  <a:srgbClr val="244084"/>
                </a:solidFill>
              </a:rPr>
              <a:t>diversité</a:t>
            </a:r>
            <a:r>
              <a:rPr lang="en-US" sz="1400" b="1" dirty="0">
                <a:solidFill>
                  <a:srgbClr val="244084"/>
                </a:solidFill>
              </a:rPr>
              <a:t> </a:t>
            </a:r>
            <a:r>
              <a:rPr lang="en-US" sz="1400" b="1" dirty="0" err="1">
                <a:solidFill>
                  <a:srgbClr val="244084"/>
                </a:solidFill>
              </a:rPr>
              <a:t>bioculturelle</a:t>
            </a:r>
            <a:r>
              <a:rPr lang="en-US" sz="1400" dirty="0">
                <a:solidFill>
                  <a:srgbClr val="244084"/>
                </a:solidFill>
              </a:rPr>
              <a:t>, la </a:t>
            </a:r>
            <a:r>
              <a:rPr lang="en-US" sz="1400" dirty="0" err="1">
                <a:solidFill>
                  <a:srgbClr val="244084"/>
                </a:solidFill>
              </a:rPr>
              <a:t>géodiversité</a:t>
            </a:r>
            <a:r>
              <a:rPr lang="en-US" sz="1400" dirty="0">
                <a:solidFill>
                  <a:srgbClr val="244084"/>
                </a:solidFill>
              </a:rPr>
              <a:t> et la </a:t>
            </a:r>
            <a:r>
              <a:rPr lang="en-US" sz="1400" dirty="0" err="1">
                <a:solidFill>
                  <a:srgbClr val="244084"/>
                </a:solidFill>
              </a:rPr>
              <a:t>biodiversité</a:t>
            </a:r>
            <a:r>
              <a:rPr lang="en-US" sz="1400" dirty="0">
                <a:solidFill>
                  <a:srgbClr val="244084"/>
                </a:solidFill>
              </a:rPr>
              <a:t> </a:t>
            </a:r>
            <a:r>
              <a:rPr lang="en-US" sz="1400" dirty="0" err="1">
                <a:solidFill>
                  <a:srgbClr val="244084"/>
                </a:solidFill>
              </a:rPr>
              <a:t>agricole</a:t>
            </a:r>
            <a:r>
              <a:rPr lang="en-US" sz="1400" dirty="0">
                <a:solidFill>
                  <a:srgbClr val="244084"/>
                </a:solidFill>
              </a:rPr>
              <a:t>, </a:t>
            </a:r>
            <a:r>
              <a:rPr lang="en-US" sz="1400" dirty="0" err="1">
                <a:solidFill>
                  <a:srgbClr val="244084"/>
                </a:solidFill>
              </a:rPr>
              <a:t>ainsi</a:t>
            </a:r>
            <a:r>
              <a:rPr lang="en-US" sz="1400" dirty="0">
                <a:solidFill>
                  <a:srgbClr val="244084"/>
                </a:solidFill>
              </a:rPr>
              <a:t> </a:t>
            </a:r>
            <a:r>
              <a:rPr lang="en-US" sz="1400" dirty="0" err="1">
                <a:solidFill>
                  <a:srgbClr val="244084"/>
                </a:solidFill>
              </a:rPr>
              <a:t>que</a:t>
            </a:r>
            <a:r>
              <a:rPr lang="en-US" sz="1400" dirty="0">
                <a:solidFill>
                  <a:srgbClr val="244084"/>
                </a:solidFill>
              </a:rPr>
              <a:t> les multiples perspectives de disciplines et de visions du monde</a:t>
            </a:r>
            <a:r>
              <a:rPr lang="en-US" sz="1400" dirty="0" smtClean="0">
                <a:solidFill>
                  <a:srgbClr val="244084"/>
                </a:solidFill>
              </a:rPr>
              <a:t>.”</a:t>
            </a:r>
          </a:p>
          <a:p>
            <a:pPr lvl="1"/>
            <a:r>
              <a:rPr lang="en-US" sz="1600" dirty="0" smtClean="0"/>
              <a:t>“the </a:t>
            </a:r>
            <a:r>
              <a:rPr lang="en-US" sz="1600" b="1" dirty="0" smtClean="0"/>
              <a:t>Sustainable </a:t>
            </a:r>
            <a:r>
              <a:rPr lang="en-US" sz="1600" b="1" dirty="0"/>
              <a:t>Development Goals </a:t>
            </a:r>
            <a:r>
              <a:rPr lang="en-US" sz="1600" dirty="0"/>
              <a:t>as a practical means of achieving sustainability, contributing to </a:t>
            </a:r>
            <a:r>
              <a:rPr lang="en-US" sz="1600" b="1" dirty="0"/>
              <a:t>inclusive and rights-based </a:t>
            </a:r>
            <a:r>
              <a:rPr lang="en-US" sz="1600" dirty="0"/>
              <a:t>approaches for the care and use of </a:t>
            </a:r>
            <a:r>
              <a:rPr lang="en-US" sz="1600" b="1" dirty="0"/>
              <a:t>resources</a:t>
            </a:r>
            <a:r>
              <a:rPr lang="en-US" sz="1600" dirty="0"/>
              <a:t>. We commit to the implementation of the SDGs through the investigation, identification and monitoring of </a:t>
            </a:r>
            <a:r>
              <a:rPr lang="en-US" sz="1600" b="1" dirty="0"/>
              <a:t>shared practices, interlinking </a:t>
            </a:r>
            <a:r>
              <a:rPr lang="en-US" sz="1600" b="1" dirty="0" err="1"/>
              <a:t>naturecultures</a:t>
            </a:r>
            <a:r>
              <a:rPr lang="en-US" sz="1600" b="1" dirty="0"/>
              <a:t> and people</a:t>
            </a:r>
            <a:r>
              <a:rPr lang="en-US" sz="1600" dirty="0"/>
              <a:t>.”</a:t>
            </a:r>
            <a:r>
              <a:rPr lang="en-US" sz="1400" dirty="0"/>
              <a:t> /</a:t>
            </a:r>
            <a:r>
              <a:rPr lang="en-US" sz="1200" dirty="0">
                <a:solidFill>
                  <a:srgbClr val="244084"/>
                </a:solidFill>
              </a:rPr>
              <a:t> </a:t>
            </a:r>
            <a:r>
              <a:rPr lang="en-US" sz="1400" dirty="0">
                <a:solidFill>
                  <a:srgbClr val="244084"/>
                </a:solidFill>
              </a:rPr>
              <a:t>“les </a:t>
            </a:r>
            <a:r>
              <a:rPr lang="en-US" sz="1400" b="1" dirty="0" err="1" smtClean="0">
                <a:solidFill>
                  <a:srgbClr val="244084"/>
                </a:solidFill>
              </a:rPr>
              <a:t>Objectifs</a:t>
            </a:r>
            <a:r>
              <a:rPr lang="en-US" sz="1400" b="1" dirty="0" smtClean="0">
                <a:solidFill>
                  <a:srgbClr val="244084"/>
                </a:solidFill>
              </a:rPr>
              <a:t> </a:t>
            </a:r>
            <a:r>
              <a:rPr lang="en-US" sz="1400" b="1" dirty="0">
                <a:solidFill>
                  <a:srgbClr val="244084"/>
                </a:solidFill>
              </a:rPr>
              <a:t>de </a:t>
            </a:r>
            <a:r>
              <a:rPr lang="en-US" sz="1400" b="1" dirty="0" err="1" smtClean="0">
                <a:solidFill>
                  <a:srgbClr val="244084"/>
                </a:solidFill>
              </a:rPr>
              <a:t>Développement</a:t>
            </a:r>
            <a:r>
              <a:rPr lang="en-US" sz="1400" b="1" dirty="0" smtClean="0">
                <a:solidFill>
                  <a:srgbClr val="244084"/>
                </a:solidFill>
              </a:rPr>
              <a:t> Durable </a:t>
            </a:r>
            <a:r>
              <a:rPr lang="en-US" sz="1400" dirty="0">
                <a:solidFill>
                  <a:srgbClr val="244084"/>
                </a:solidFill>
              </a:rPr>
              <a:t>en </a:t>
            </a:r>
            <a:r>
              <a:rPr lang="en-US" sz="1400" dirty="0" err="1">
                <a:solidFill>
                  <a:srgbClr val="244084"/>
                </a:solidFill>
              </a:rPr>
              <a:t>tant</a:t>
            </a:r>
            <a:r>
              <a:rPr lang="en-US" sz="1400" dirty="0">
                <a:solidFill>
                  <a:srgbClr val="244084"/>
                </a:solidFill>
              </a:rPr>
              <a:t> </a:t>
            </a:r>
            <a:r>
              <a:rPr lang="en-US" sz="1400" dirty="0" err="1">
                <a:solidFill>
                  <a:srgbClr val="244084"/>
                </a:solidFill>
              </a:rPr>
              <a:t>que</a:t>
            </a:r>
            <a:r>
              <a:rPr lang="en-US" sz="1400" dirty="0">
                <a:solidFill>
                  <a:srgbClr val="244084"/>
                </a:solidFill>
              </a:rPr>
              <a:t> </a:t>
            </a:r>
            <a:r>
              <a:rPr lang="en-US" sz="1400" dirty="0" err="1">
                <a:solidFill>
                  <a:srgbClr val="244084"/>
                </a:solidFill>
              </a:rPr>
              <a:t>moyen</a:t>
            </a:r>
            <a:r>
              <a:rPr lang="en-US" sz="1400" dirty="0">
                <a:solidFill>
                  <a:srgbClr val="244084"/>
                </a:solidFill>
              </a:rPr>
              <a:t> </a:t>
            </a:r>
            <a:r>
              <a:rPr lang="en-US" sz="1400" dirty="0" err="1">
                <a:solidFill>
                  <a:srgbClr val="244084"/>
                </a:solidFill>
              </a:rPr>
              <a:t>pratique</a:t>
            </a:r>
            <a:r>
              <a:rPr lang="en-US" sz="1400" dirty="0">
                <a:solidFill>
                  <a:srgbClr val="244084"/>
                </a:solidFill>
              </a:rPr>
              <a:t> de </a:t>
            </a:r>
            <a:r>
              <a:rPr lang="en-US" sz="1400" dirty="0" err="1">
                <a:solidFill>
                  <a:srgbClr val="244084"/>
                </a:solidFill>
              </a:rPr>
              <a:t>parvenir</a:t>
            </a:r>
            <a:r>
              <a:rPr lang="en-US" sz="1400" dirty="0">
                <a:solidFill>
                  <a:srgbClr val="244084"/>
                </a:solidFill>
              </a:rPr>
              <a:t> </a:t>
            </a:r>
            <a:r>
              <a:rPr lang="en-US" sz="1400" dirty="0" err="1">
                <a:solidFill>
                  <a:srgbClr val="244084"/>
                </a:solidFill>
              </a:rPr>
              <a:t>à</a:t>
            </a:r>
            <a:r>
              <a:rPr lang="en-US" sz="1400" dirty="0">
                <a:solidFill>
                  <a:srgbClr val="244084"/>
                </a:solidFill>
              </a:rPr>
              <a:t> la </a:t>
            </a:r>
            <a:r>
              <a:rPr lang="en-US" sz="1400" dirty="0" err="1">
                <a:solidFill>
                  <a:srgbClr val="244084"/>
                </a:solidFill>
              </a:rPr>
              <a:t>durabilité</a:t>
            </a:r>
            <a:r>
              <a:rPr lang="en-US" sz="1400" dirty="0">
                <a:solidFill>
                  <a:srgbClr val="244084"/>
                </a:solidFill>
              </a:rPr>
              <a:t>, </a:t>
            </a:r>
            <a:r>
              <a:rPr lang="en-US" sz="1400" dirty="0" err="1">
                <a:solidFill>
                  <a:srgbClr val="244084"/>
                </a:solidFill>
              </a:rPr>
              <a:t>contribuant</a:t>
            </a:r>
            <a:r>
              <a:rPr lang="en-US" sz="1400" dirty="0">
                <a:solidFill>
                  <a:srgbClr val="244084"/>
                </a:solidFill>
              </a:rPr>
              <a:t> </a:t>
            </a:r>
            <a:r>
              <a:rPr lang="en-US" sz="1400" dirty="0" err="1">
                <a:solidFill>
                  <a:srgbClr val="244084"/>
                </a:solidFill>
              </a:rPr>
              <a:t>à</a:t>
            </a:r>
            <a:r>
              <a:rPr lang="en-US" sz="1400" dirty="0">
                <a:solidFill>
                  <a:srgbClr val="244084"/>
                </a:solidFill>
              </a:rPr>
              <a:t> des </a:t>
            </a:r>
            <a:r>
              <a:rPr lang="en-US" sz="1400" dirty="0" err="1">
                <a:solidFill>
                  <a:srgbClr val="244084"/>
                </a:solidFill>
              </a:rPr>
              <a:t>approches</a:t>
            </a:r>
            <a:r>
              <a:rPr lang="en-US" sz="1400" dirty="0">
                <a:solidFill>
                  <a:srgbClr val="244084"/>
                </a:solidFill>
              </a:rPr>
              <a:t> </a:t>
            </a:r>
            <a:r>
              <a:rPr lang="en-US" sz="1400" b="1" dirty="0" err="1">
                <a:solidFill>
                  <a:srgbClr val="244084"/>
                </a:solidFill>
              </a:rPr>
              <a:t>inclusives</a:t>
            </a:r>
            <a:r>
              <a:rPr lang="en-US" sz="1400" b="1" dirty="0">
                <a:solidFill>
                  <a:srgbClr val="244084"/>
                </a:solidFill>
              </a:rPr>
              <a:t> et </a:t>
            </a:r>
            <a:r>
              <a:rPr lang="en-US" sz="1400" b="1" dirty="0" err="1">
                <a:solidFill>
                  <a:srgbClr val="244084"/>
                </a:solidFill>
              </a:rPr>
              <a:t>fondées</a:t>
            </a:r>
            <a:r>
              <a:rPr lang="en-US" sz="1400" b="1" dirty="0">
                <a:solidFill>
                  <a:srgbClr val="244084"/>
                </a:solidFill>
              </a:rPr>
              <a:t> </a:t>
            </a:r>
            <a:r>
              <a:rPr lang="en-US" sz="1400" b="1" dirty="0" err="1">
                <a:solidFill>
                  <a:srgbClr val="244084"/>
                </a:solidFill>
              </a:rPr>
              <a:t>sur</a:t>
            </a:r>
            <a:r>
              <a:rPr lang="en-US" sz="1400" b="1" dirty="0">
                <a:solidFill>
                  <a:srgbClr val="244084"/>
                </a:solidFill>
              </a:rPr>
              <a:t> les </a:t>
            </a:r>
            <a:r>
              <a:rPr lang="en-US" sz="1400" b="1" dirty="0" err="1">
                <a:solidFill>
                  <a:srgbClr val="244084"/>
                </a:solidFill>
              </a:rPr>
              <a:t>droits</a:t>
            </a:r>
            <a:r>
              <a:rPr lang="en-US" sz="1400" b="1" dirty="0">
                <a:solidFill>
                  <a:srgbClr val="244084"/>
                </a:solidFill>
              </a:rPr>
              <a:t> </a:t>
            </a:r>
            <a:r>
              <a:rPr lang="en-US" sz="1400" dirty="0">
                <a:solidFill>
                  <a:srgbClr val="244084"/>
                </a:solidFill>
              </a:rPr>
              <a:t>pour la </a:t>
            </a:r>
            <a:r>
              <a:rPr lang="en-US" sz="1400" dirty="0" err="1">
                <a:solidFill>
                  <a:srgbClr val="244084"/>
                </a:solidFill>
              </a:rPr>
              <a:t>gestion</a:t>
            </a:r>
            <a:r>
              <a:rPr lang="en-US" sz="1400" dirty="0">
                <a:solidFill>
                  <a:srgbClr val="244084"/>
                </a:solidFill>
              </a:rPr>
              <a:t> et </a:t>
            </a:r>
            <a:r>
              <a:rPr lang="en-US" sz="1400" dirty="0" err="1">
                <a:solidFill>
                  <a:srgbClr val="244084"/>
                </a:solidFill>
              </a:rPr>
              <a:t>l'utilisation</a:t>
            </a:r>
            <a:r>
              <a:rPr lang="en-US" sz="1400" dirty="0">
                <a:solidFill>
                  <a:srgbClr val="244084"/>
                </a:solidFill>
              </a:rPr>
              <a:t> des </a:t>
            </a:r>
            <a:r>
              <a:rPr lang="en-US" sz="1400" b="1" dirty="0" err="1">
                <a:solidFill>
                  <a:srgbClr val="244084"/>
                </a:solidFill>
              </a:rPr>
              <a:t>ressources</a:t>
            </a:r>
            <a:r>
              <a:rPr lang="en-US" sz="1400" dirty="0">
                <a:solidFill>
                  <a:srgbClr val="244084"/>
                </a:solidFill>
              </a:rPr>
              <a:t>. Nous nous </a:t>
            </a:r>
            <a:r>
              <a:rPr lang="en-US" sz="1400" dirty="0" err="1">
                <a:solidFill>
                  <a:srgbClr val="244084"/>
                </a:solidFill>
              </a:rPr>
              <a:t>engageons</a:t>
            </a:r>
            <a:r>
              <a:rPr lang="en-US" sz="1400" dirty="0">
                <a:solidFill>
                  <a:srgbClr val="244084"/>
                </a:solidFill>
              </a:rPr>
              <a:t> </a:t>
            </a:r>
            <a:r>
              <a:rPr lang="en-US" sz="1400" dirty="0" err="1">
                <a:solidFill>
                  <a:srgbClr val="244084"/>
                </a:solidFill>
              </a:rPr>
              <a:t>à</a:t>
            </a:r>
            <a:r>
              <a:rPr lang="en-US" sz="1400" dirty="0">
                <a:solidFill>
                  <a:srgbClr val="244084"/>
                </a:solidFill>
              </a:rPr>
              <a:t> </a:t>
            </a:r>
            <a:r>
              <a:rPr lang="en-US" sz="1400" dirty="0" err="1">
                <a:solidFill>
                  <a:srgbClr val="244084"/>
                </a:solidFill>
              </a:rPr>
              <a:t>mettre</a:t>
            </a:r>
            <a:r>
              <a:rPr lang="en-US" sz="1400" dirty="0">
                <a:solidFill>
                  <a:srgbClr val="244084"/>
                </a:solidFill>
              </a:rPr>
              <a:t> en </a:t>
            </a:r>
            <a:r>
              <a:rPr lang="en-US" sz="1400" dirty="0" err="1">
                <a:solidFill>
                  <a:srgbClr val="244084"/>
                </a:solidFill>
              </a:rPr>
              <a:t>œuvre</a:t>
            </a:r>
            <a:r>
              <a:rPr lang="en-US" sz="1400" dirty="0">
                <a:solidFill>
                  <a:srgbClr val="244084"/>
                </a:solidFill>
              </a:rPr>
              <a:t> les </a:t>
            </a:r>
            <a:r>
              <a:rPr lang="en-US" sz="1400" dirty="0" smtClean="0">
                <a:solidFill>
                  <a:srgbClr val="244084"/>
                </a:solidFill>
              </a:rPr>
              <a:t>ODD par </a:t>
            </a:r>
            <a:r>
              <a:rPr lang="en-US" sz="1400" dirty="0">
                <a:solidFill>
                  <a:srgbClr val="244084"/>
                </a:solidFill>
              </a:rPr>
              <a:t>le </a:t>
            </a:r>
            <a:r>
              <a:rPr lang="en-US" sz="1400" dirty="0" err="1">
                <a:solidFill>
                  <a:srgbClr val="244084"/>
                </a:solidFill>
              </a:rPr>
              <a:t>biais</a:t>
            </a:r>
            <a:r>
              <a:rPr lang="en-US" sz="1400" dirty="0">
                <a:solidFill>
                  <a:srgbClr val="244084"/>
                </a:solidFill>
              </a:rPr>
              <a:t> de la </a:t>
            </a:r>
            <a:r>
              <a:rPr lang="en-US" sz="1400" dirty="0" err="1">
                <a:solidFill>
                  <a:srgbClr val="244084"/>
                </a:solidFill>
              </a:rPr>
              <a:t>recherche</a:t>
            </a:r>
            <a:r>
              <a:rPr lang="en-US" sz="1400" dirty="0">
                <a:solidFill>
                  <a:srgbClr val="244084"/>
                </a:solidFill>
              </a:rPr>
              <a:t>, de </a:t>
            </a:r>
            <a:r>
              <a:rPr lang="en-US" sz="1400" dirty="0" err="1">
                <a:solidFill>
                  <a:srgbClr val="244084"/>
                </a:solidFill>
              </a:rPr>
              <a:t>l'identification</a:t>
            </a:r>
            <a:r>
              <a:rPr lang="en-US" sz="1400" dirty="0">
                <a:solidFill>
                  <a:srgbClr val="244084"/>
                </a:solidFill>
              </a:rPr>
              <a:t> et du </a:t>
            </a:r>
            <a:r>
              <a:rPr lang="en-US" sz="1400" dirty="0" err="1">
                <a:solidFill>
                  <a:srgbClr val="244084"/>
                </a:solidFill>
              </a:rPr>
              <a:t>suivi</a:t>
            </a:r>
            <a:r>
              <a:rPr lang="en-US" sz="1400" dirty="0">
                <a:solidFill>
                  <a:srgbClr val="244084"/>
                </a:solidFill>
              </a:rPr>
              <a:t> des </a:t>
            </a:r>
            <a:r>
              <a:rPr lang="en-US" sz="1400" b="1" dirty="0" err="1">
                <a:solidFill>
                  <a:srgbClr val="244084"/>
                </a:solidFill>
              </a:rPr>
              <a:t>pratiques</a:t>
            </a:r>
            <a:r>
              <a:rPr lang="en-US" sz="1400" b="1" dirty="0">
                <a:solidFill>
                  <a:srgbClr val="244084"/>
                </a:solidFill>
              </a:rPr>
              <a:t> communes, de la </a:t>
            </a:r>
            <a:r>
              <a:rPr lang="en-US" sz="1400" b="1" dirty="0" err="1">
                <a:solidFill>
                  <a:srgbClr val="244084"/>
                </a:solidFill>
              </a:rPr>
              <a:t>mise</a:t>
            </a:r>
            <a:r>
              <a:rPr lang="en-US" sz="1400" b="1" dirty="0">
                <a:solidFill>
                  <a:srgbClr val="244084"/>
                </a:solidFill>
              </a:rPr>
              <a:t> en </a:t>
            </a:r>
            <a:r>
              <a:rPr lang="en-US" sz="1400" b="1" dirty="0" err="1">
                <a:solidFill>
                  <a:srgbClr val="244084"/>
                </a:solidFill>
              </a:rPr>
              <a:t>réseau</a:t>
            </a:r>
            <a:r>
              <a:rPr lang="en-US" sz="1400" b="1" dirty="0">
                <a:solidFill>
                  <a:srgbClr val="244084"/>
                </a:solidFill>
              </a:rPr>
              <a:t> de la culture </a:t>
            </a:r>
            <a:r>
              <a:rPr lang="en-US" sz="1400" b="1" dirty="0" err="1">
                <a:solidFill>
                  <a:srgbClr val="244084"/>
                </a:solidFill>
              </a:rPr>
              <a:t>naturelle</a:t>
            </a:r>
            <a:r>
              <a:rPr lang="en-US" sz="1400" b="1" dirty="0">
                <a:solidFill>
                  <a:srgbClr val="244084"/>
                </a:solidFill>
              </a:rPr>
              <a:t> et des </a:t>
            </a:r>
            <a:r>
              <a:rPr lang="en-US" sz="1400" b="1" dirty="0" err="1">
                <a:solidFill>
                  <a:srgbClr val="244084"/>
                </a:solidFill>
              </a:rPr>
              <a:t>personnes</a:t>
            </a:r>
            <a:r>
              <a:rPr lang="en-US" sz="1400" dirty="0" smtClean="0">
                <a:solidFill>
                  <a:srgbClr val="244084"/>
                </a:solidFill>
              </a:rPr>
              <a:t>.”</a:t>
            </a:r>
            <a:endParaRPr lang="en-US" sz="1400" b="1" dirty="0">
              <a:solidFill>
                <a:srgbClr val="244084"/>
              </a:solidFill>
            </a:endParaRPr>
          </a:p>
          <a:p>
            <a:pPr marL="457200" lvl="1" indent="0">
              <a:buNone/>
            </a:pPr>
            <a:endParaRPr lang="en-US" sz="1400" b="1" dirty="0">
              <a:solidFill>
                <a:srgbClr val="244084"/>
              </a:solidFill>
            </a:endParaRPr>
          </a:p>
          <a:p>
            <a:pPr marL="457200" lvl="1" indent="0">
              <a:buNone/>
            </a:pPr>
            <a:endParaRPr lang="en-US" sz="1600" dirty="0" smtClean="0">
              <a:solidFill>
                <a:srgbClr val="244084"/>
              </a:solidFill>
            </a:endParaRPr>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pic>
        <p:nvPicPr>
          <p:cNvPr id="7" name="Picture 6" descr="CNJ s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095" y="3700735"/>
            <a:ext cx="2273905" cy="2885777"/>
          </a:xfrm>
          <a:prstGeom prst="rect">
            <a:avLst/>
          </a:prstGeom>
        </p:spPr>
      </p:pic>
    </p:spTree>
    <p:extLst>
      <p:ext uri="{BB962C8B-B14F-4D97-AF65-F5344CB8AC3E}">
        <p14:creationId xmlns:p14="http://schemas.microsoft.com/office/powerpoint/2010/main" val="1403029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B235C-AE42-4274-9CC6-63D34FC1BE0C}"/>
              </a:ext>
            </a:extLst>
          </p:cNvPr>
          <p:cNvSpPr>
            <a:spLocks noGrp="1"/>
          </p:cNvSpPr>
          <p:nvPr>
            <p:ph type="title"/>
          </p:nvPr>
        </p:nvSpPr>
        <p:spPr>
          <a:xfrm>
            <a:off x="0" y="0"/>
            <a:ext cx="9144000" cy="868218"/>
          </a:xfrm>
        </p:spPr>
        <p:txBody>
          <a:bodyPr>
            <a:normAutofit fontScale="90000"/>
          </a:bodyPr>
          <a:lstStyle/>
          <a:p>
            <a:pPr algn="ctr"/>
            <a:r>
              <a:rPr lang="en-US" sz="3100" dirty="0"/>
              <a:t>U</a:t>
            </a:r>
            <a:r>
              <a:rPr lang="en-US" sz="3100" dirty="0" smtClean="0"/>
              <a:t>rban-Rural </a:t>
            </a:r>
            <a:r>
              <a:rPr lang="en-US" sz="3100" dirty="0"/>
              <a:t>linkages in UN P</a:t>
            </a:r>
            <a:r>
              <a:rPr lang="en-US" sz="3100" dirty="0" smtClean="0"/>
              <a:t>olicy </a:t>
            </a:r>
            <a:r>
              <a:rPr lang="en-US" sz="3100" dirty="0"/>
              <a:t>Documents </a:t>
            </a:r>
            <a:r>
              <a:rPr lang="en-US" sz="2800" dirty="0"/>
              <a:t>/ </a:t>
            </a:r>
            <a:r>
              <a:rPr lang="en-US" sz="2700" dirty="0">
                <a:solidFill>
                  <a:srgbClr val="244084"/>
                </a:solidFill>
              </a:rPr>
              <a:t>Liens </a:t>
            </a:r>
            <a:r>
              <a:rPr lang="en-US" sz="2700" dirty="0" err="1">
                <a:solidFill>
                  <a:srgbClr val="244084"/>
                </a:solidFill>
              </a:rPr>
              <a:t>urbain</a:t>
            </a:r>
            <a:r>
              <a:rPr lang="en-US" sz="2700" dirty="0">
                <a:solidFill>
                  <a:srgbClr val="244084"/>
                </a:solidFill>
              </a:rPr>
              <a:t>-rural </a:t>
            </a:r>
            <a:r>
              <a:rPr lang="en-US" sz="2700" dirty="0" err="1">
                <a:solidFill>
                  <a:srgbClr val="244084"/>
                </a:solidFill>
              </a:rPr>
              <a:t>dans</a:t>
            </a:r>
            <a:r>
              <a:rPr lang="en-US" sz="2700" dirty="0">
                <a:solidFill>
                  <a:srgbClr val="244084"/>
                </a:solidFill>
              </a:rPr>
              <a:t> les documents de </a:t>
            </a:r>
            <a:r>
              <a:rPr lang="en-US" sz="2700" dirty="0" err="1">
                <a:solidFill>
                  <a:srgbClr val="244084"/>
                </a:solidFill>
              </a:rPr>
              <a:t>politique</a:t>
            </a:r>
            <a:r>
              <a:rPr lang="en-US" sz="2700" dirty="0">
                <a:solidFill>
                  <a:srgbClr val="244084"/>
                </a:solidFill>
              </a:rPr>
              <a:t> des Nations </a:t>
            </a:r>
            <a:r>
              <a:rPr lang="en-US" sz="2700" dirty="0" err="1">
                <a:solidFill>
                  <a:srgbClr val="244084"/>
                </a:solidFill>
              </a:rPr>
              <a:t>Unies</a:t>
            </a:r>
            <a:r>
              <a:rPr lang="en-US" sz="2800" dirty="0"/>
              <a:t> </a:t>
            </a:r>
            <a:endParaRPr lang="en-US" sz="3200" dirty="0"/>
          </a:p>
        </p:txBody>
      </p:sp>
      <p:sp>
        <p:nvSpPr>
          <p:cNvPr id="3" name="Content Placeholder 2">
            <a:extLst>
              <a:ext uri="{FF2B5EF4-FFF2-40B4-BE49-F238E27FC236}">
                <a16:creationId xmlns="" xmlns:a16="http://schemas.microsoft.com/office/drawing/2014/main" id="{86AD2816-60CF-49D8-9B48-E46CA4622D2E}"/>
              </a:ext>
            </a:extLst>
          </p:cNvPr>
          <p:cNvSpPr>
            <a:spLocks noGrp="1"/>
          </p:cNvSpPr>
          <p:nvPr>
            <p:ph idx="1"/>
          </p:nvPr>
        </p:nvSpPr>
        <p:spPr>
          <a:xfrm>
            <a:off x="314036" y="979714"/>
            <a:ext cx="6664916" cy="5599029"/>
          </a:xfrm>
        </p:spPr>
        <p:txBody>
          <a:bodyPr>
            <a:normAutofit lnSpcReduction="10000"/>
          </a:bodyPr>
          <a:lstStyle/>
          <a:p>
            <a:pPr>
              <a:lnSpc>
                <a:spcPct val="100000"/>
              </a:lnSpc>
              <a:spcBef>
                <a:spcPts val="0"/>
              </a:spcBef>
              <a:buFont typeface="Wingdings" panose="05000000000000000000" pitchFamily="2" charset="2"/>
              <a:buChar char="§"/>
            </a:pPr>
            <a:r>
              <a:rPr lang="en-US" sz="1800" b="1" dirty="0" smtClean="0"/>
              <a:t>UN-Habitat, 2017: “</a:t>
            </a:r>
            <a:r>
              <a:rPr lang="en-US" sz="1800" b="1" dirty="0"/>
              <a:t>Implementing the New Urban Agenda by Strengthening Urban-Rural </a:t>
            </a:r>
            <a:r>
              <a:rPr lang="en-US" sz="1800" b="1" dirty="0" smtClean="0"/>
              <a:t>Linkages</a:t>
            </a:r>
            <a:r>
              <a:rPr lang="en-US" sz="1800" dirty="0" smtClean="0"/>
              <a:t> </a:t>
            </a:r>
            <a:r>
              <a:rPr lang="en-US" sz="1600" dirty="0" smtClean="0"/>
              <a:t>/ </a:t>
            </a:r>
            <a:r>
              <a:rPr lang="en-US" sz="1600" dirty="0" smtClean="0">
                <a:solidFill>
                  <a:srgbClr val="244084"/>
                </a:solidFill>
              </a:rPr>
              <a:t>“</a:t>
            </a:r>
            <a:r>
              <a:rPr lang="en-US" sz="1600" dirty="0" err="1">
                <a:solidFill>
                  <a:srgbClr val="244084"/>
                </a:solidFill>
              </a:rPr>
              <a:t>Mise</a:t>
            </a:r>
            <a:r>
              <a:rPr lang="en-US" sz="1600" dirty="0">
                <a:solidFill>
                  <a:srgbClr val="244084"/>
                </a:solidFill>
              </a:rPr>
              <a:t> en </a:t>
            </a:r>
            <a:r>
              <a:rPr lang="en-US" sz="1600" dirty="0" err="1">
                <a:solidFill>
                  <a:srgbClr val="244084"/>
                </a:solidFill>
              </a:rPr>
              <a:t>œuvre</a:t>
            </a:r>
            <a:r>
              <a:rPr lang="en-US" sz="1600" dirty="0">
                <a:solidFill>
                  <a:srgbClr val="244084"/>
                </a:solidFill>
              </a:rPr>
              <a:t> du </a:t>
            </a:r>
            <a:r>
              <a:rPr lang="en-US" sz="1600" dirty="0" smtClean="0">
                <a:solidFill>
                  <a:srgbClr val="244084"/>
                </a:solidFill>
              </a:rPr>
              <a:t>Nouveau Programme pour les </a:t>
            </a:r>
            <a:r>
              <a:rPr lang="en-US" sz="1600" dirty="0" err="1" smtClean="0">
                <a:solidFill>
                  <a:srgbClr val="244084"/>
                </a:solidFill>
              </a:rPr>
              <a:t>Villes</a:t>
            </a:r>
            <a:r>
              <a:rPr lang="en-US" sz="1600" dirty="0" smtClean="0">
                <a:solidFill>
                  <a:srgbClr val="244084"/>
                </a:solidFill>
              </a:rPr>
              <a:t> en </a:t>
            </a:r>
            <a:r>
              <a:rPr lang="en-US" sz="1600" dirty="0" err="1">
                <a:solidFill>
                  <a:srgbClr val="244084"/>
                </a:solidFill>
              </a:rPr>
              <a:t>renforçant</a:t>
            </a:r>
            <a:r>
              <a:rPr lang="en-US" sz="1600" dirty="0">
                <a:solidFill>
                  <a:srgbClr val="244084"/>
                </a:solidFill>
              </a:rPr>
              <a:t> les liens entre </a:t>
            </a:r>
            <a:r>
              <a:rPr lang="en-US" sz="1600" dirty="0" err="1">
                <a:solidFill>
                  <a:srgbClr val="244084"/>
                </a:solidFill>
              </a:rPr>
              <a:t>villes</a:t>
            </a:r>
            <a:r>
              <a:rPr lang="en-US" sz="1600" dirty="0">
                <a:solidFill>
                  <a:srgbClr val="244084"/>
                </a:solidFill>
              </a:rPr>
              <a:t> et </a:t>
            </a:r>
            <a:r>
              <a:rPr lang="en-US" sz="1600" dirty="0" err="1" smtClean="0">
                <a:solidFill>
                  <a:srgbClr val="244084"/>
                </a:solidFill>
              </a:rPr>
              <a:t>campagnes</a:t>
            </a:r>
            <a:r>
              <a:rPr lang="en-US" sz="1600" dirty="0" smtClean="0">
                <a:solidFill>
                  <a:srgbClr val="244084"/>
                </a:solidFill>
              </a:rPr>
              <a:t>”</a:t>
            </a:r>
            <a:endParaRPr lang="en-US" sz="1600" b="1" dirty="0" smtClean="0">
              <a:solidFill>
                <a:srgbClr val="244084"/>
              </a:solidFill>
            </a:endParaRPr>
          </a:p>
          <a:p>
            <a:pPr lvl="1">
              <a:lnSpc>
                <a:spcPct val="100000"/>
              </a:lnSpc>
              <a:spcBef>
                <a:spcPts val="0"/>
              </a:spcBef>
              <a:buFont typeface="Wingdings" panose="05000000000000000000" pitchFamily="2" charset="2"/>
              <a:buChar char="§"/>
            </a:pPr>
            <a:r>
              <a:rPr lang="en-US" sz="1400" b="1" dirty="0" smtClean="0"/>
              <a:t>SDG Target 11.a: </a:t>
            </a:r>
            <a:r>
              <a:rPr lang="en-US" sz="1400" dirty="0"/>
              <a:t>“support positive economic, social and environmental </a:t>
            </a:r>
            <a:r>
              <a:rPr lang="en-US" sz="1400" b="1" dirty="0"/>
              <a:t>links between urban, </a:t>
            </a:r>
            <a:r>
              <a:rPr lang="en-US" sz="1400" b="1" dirty="0" err="1"/>
              <a:t>peri</a:t>
            </a:r>
            <a:r>
              <a:rPr lang="en-US" sz="1400" b="1" dirty="0"/>
              <a:t>-urban and rural areas </a:t>
            </a:r>
            <a:r>
              <a:rPr lang="en-US" sz="1400" dirty="0"/>
              <a:t>by strengthening national and regional development </a:t>
            </a:r>
            <a:r>
              <a:rPr lang="en-US" sz="1400" b="1" dirty="0" smtClean="0"/>
              <a:t>planning</a:t>
            </a:r>
            <a:r>
              <a:rPr lang="en-US" sz="1400" dirty="0"/>
              <a:t>.” / </a:t>
            </a:r>
            <a:r>
              <a:rPr lang="en-US" sz="1200" dirty="0" err="1">
                <a:solidFill>
                  <a:srgbClr val="244084"/>
                </a:solidFill>
              </a:rPr>
              <a:t>Cible</a:t>
            </a:r>
            <a:r>
              <a:rPr lang="en-US" sz="1200" dirty="0">
                <a:solidFill>
                  <a:srgbClr val="244084"/>
                </a:solidFill>
              </a:rPr>
              <a:t> 11.a de </a:t>
            </a:r>
            <a:r>
              <a:rPr lang="en-US" sz="1200" dirty="0" err="1">
                <a:solidFill>
                  <a:srgbClr val="244084"/>
                </a:solidFill>
              </a:rPr>
              <a:t>l'ODD</a:t>
            </a:r>
            <a:r>
              <a:rPr lang="en-US" sz="1200" dirty="0">
                <a:solidFill>
                  <a:srgbClr val="244084"/>
                </a:solidFill>
              </a:rPr>
              <a:t>: «</a:t>
            </a:r>
            <a:r>
              <a:rPr lang="en-US" sz="1200" dirty="0" err="1">
                <a:solidFill>
                  <a:srgbClr val="244084"/>
                </a:solidFill>
              </a:rPr>
              <a:t>Soutenir</a:t>
            </a:r>
            <a:r>
              <a:rPr lang="en-US" sz="1200" dirty="0">
                <a:solidFill>
                  <a:srgbClr val="244084"/>
                </a:solidFill>
              </a:rPr>
              <a:t> les liens </a:t>
            </a:r>
            <a:r>
              <a:rPr lang="en-US" sz="1200" dirty="0" err="1">
                <a:solidFill>
                  <a:srgbClr val="244084"/>
                </a:solidFill>
              </a:rPr>
              <a:t>économiques</a:t>
            </a:r>
            <a:r>
              <a:rPr lang="en-US" sz="1200" dirty="0">
                <a:solidFill>
                  <a:srgbClr val="244084"/>
                </a:solidFill>
              </a:rPr>
              <a:t>, </a:t>
            </a:r>
            <a:r>
              <a:rPr lang="en-US" sz="1200" dirty="0" err="1">
                <a:solidFill>
                  <a:srgbClr val="244084"/>
                </a:solidFill>
              </a:rPr>
              <a:t>sociaux</a:t>
            </a:r>
            <a:r>
              <a:rPr lang="en-US" sz="1200" dirty="0">
                <a:solidFill>
                  <a:srgbClr val="244084"/>
                </a:solidFill>
              </a:rPr>
              <a:t> et </a:t>
            </a:r>
            <a:r>
              <a:rPr lang="en-US" sz="1200" dirty="0" err="1">
                <a:solidFill>
                  <a:srgbClr val="244084"/>
                </a:solidFill>
              </a:rPr>
              <a:t>environnementaux</a:t>
            </a:r>
            <a:r>
              <a:rPr lang="en-US" sz="1200" dirty="0">
                <a:solidFill>
                  <a:srgbClr val="244084"/>
                </a:solidFill>
              </a:rPr>
              <a:t> </a:t>
            </a:r>
            <a:r>
              <a:rPr lang="en-US" sz="1200" dirty="0" err="1">
                <a:solidFill>
                  <a:srgbClr val="244084"/>
                </a:solidFill>
              </a:rPr>
              <a:t>positifs</a:t>
            </a:r>
            <a:r>
              <a:rPr lang="en-US" sz="1200" dirty="0">
                <a:solidFill>
                  <a:srgbClr val="244084"/>
                </a:solidFill>
              </a:rPr>
              <a:t> entre les zones </a:t>
            </a:r>
            <a:r>
              <a:rPr lang="en-US" sz="1200" dirty="0" err="1">
                <a:solidFill>
                  <a:srgbClr val="244084"/>
                </a:solidFill>
              </a:rPr>
              <a:t>urbaines</a:t>
            </a:r>
            <a:r>
              <a:rPr lang="en-US" sz="1200" dirty="0">
                <a:solidFill>
                  <a:srgbClr val="244084"/>
                </a:solidFill>
              </a:rPr>
              <a:t>, </a:t>
            </a:r>
            <a:r>
              <a:rPr lang="en-US" sz="1200" dirty="0" err="1">
                <a:solidFill>
                  <a:srgbClr val="244084"/>
                </a:solidFill>
              </a:rPr>
              <a:t>périurbaines</a:t>
            </a:r>
            <a:r>
              <a:rPr lang="en-US" sz="1200" dirty="0">
                <a:solidFill>
                  <a:srgbClr val="244084"/>
                </a:solidFill>
              </a:rPr>
              <a:t> et </a:t>
            </a:r>
            <a:r>
              <a:rPr lang="en-US" sz="1200" dirty="0" err="1">
                <a:solidFill>
                  <a:srgbClr val="244084"/>
                </a:solidFill>
              </a:rPr>
              <a:t>rurales</a:t>
            </a:r>
            <a:r>
              <a:rPr lang="en-US" sz="1200" dirty="0">
                <a:solidFill>
                  <a:srgbClr val="244084"/>
                </a:solidFill>
              </a:rPr>
              <a:t> en </a:t>
            </a:r>
            <a:r>
              <a:rPr lang="en-US" sz="1200" dirty="0" err="1">
                <a:solidFill>
                  <a:srgbClr val="244084"/>
                </a:solidFill>
              </a:rPr>
              <a:t>renforçant</a:t>
            </a:r>
            <a:r>
              <a:rPr lang="en-US" sz="1200" dirty="0">
                <a:solidFill>
                  <a:srgbClr val="244084"/>
                </a:solidFill>
              </a:rPr>
              <a:t> la </a:t>
            </a:r>
            <a:r>
              <a:rPr lang="en-US" sz="1200" dirty="0" err="1">
                <a:solidFill>
                  <a:srgbClr val="244084"/>
                </a:solidFill>
              </a:rPr>
              <a:t>planification</a:t>
            </a:r>
            <a:r>
              <a:rPr lang="en-US" sz="1200" dirty="0">
                <a:solidFill>
                  <a:srgbClr val="244084"/>
                </a:solidFill>
              </a:rPr>
              <a:t> du </a:t>
            </a:r>
            <a:r>
              <a:rPr lang="en-US" sz="1200" dirty="0" err="1">
                <a:solidFill>
                  <a:srgbClr val="244084"/>
                </a:solidFill>
              </a:rPr>
              <a:t>développement</a:t>
            </a:r>
            <a:r>
              <a:rPr lang="en-US" sz="1200" dirty="0">
                <a:solidFill>
                  <a:srgbClr val="244084"/>
                </a:solidFill>
              </a:rPr>
              <a:t> aux </a:t>
            </a:r>
            <a:r>
              <a:rPr lang="en-US" sz="1200" dirty="0" err="1">
                <a:solidFill>
                  <a:srgbClr val="244084"/>
                </a:solidFill>
              </a:rPr>
              <a:t>niveaux</a:t>
            </a:r>
            <a:r>
              <a:rPr lang="en-US" sz="1200" dirty="0">
                <a:solidFill>
                  <a:srgbClr val="244084"/>
                </a:solidFill>
              </a:rPr>
              <a:t> national et </a:t>
            </a:r>
            <a:r>
              <a:rPr lang="en-US" sz="1200" dirty="0" err="1">
                <a:solidFill>
                  <a:srgbClr val="244084"/>
                </a:solidFill>
              </a:rPr>
              <a:t>régional</a:t>
            </a:r>
            <a:r>
              <a:rPr lang="en-US" sz="1200" dirty="0">
                <a:solidFill>
                  <a:srgbClr val="244084"/>
                </a:solidFill>
              </a:rPr>
              <a:t>».</a:t>
            </a:r>
            <a:endParaRPr lang="en-US" sz="1400" dirty="0" smtClean="0">
              <a:solidFill>
                <a:srgbClr val="244084"/>
              </a:solidFill>
            </a:endParaRPr>
          </a:p>
          <a:p>
            <a:pPr lvl="1">
              <a:lnSpc>
                <a:spcPct val="100000"/>
              </a:lnSpc>
              <a:spcBef>
                <a:spcPts val="0"/>
              </a:spcBef>
              <a:buFont typeface="Wingdings" panose="05000000000000000000" pitchFamily="2" charset="2"/>
              <a:buChar char="§"/>
            </a:pPr>
            <a:r>
              <a:rPr lang="en-US" sz="1400" b="1" dirty="0"/>
              <a:t>“Leave No One and No Space Behind</a:t>
            </a:r>
            <a:r>
              <a:rPr lang="en-US" sz="1400" b="1" dirty="0" smtClean="0"/>
              <a:t>”: </a:t>
            </a:r>
            <a:r>
              <a:rPr lang="en-US" sz="1400" dirty="0" smtClean="0"/>
              <a:t>NUA is not only about “urban”, but also about all spaces and all sizes of human settlements. The development gap between urban and rural areas is still large and urgently needs to be bridged.  </a:t>
            </a:r>
            <a:r>
              <a:rPr lang="en-US" sz="1400" dirty="0"/>
              <a:t>/ </a:t>
            </a:r>
            <a:r>
              <a:rPr lang="en-US" sz="1200" dirty="0">
                <a:solidFill>
                  <a:srgbClr val="244084"/>
                </a:solidFill>
              </a:rPr>
              <a:t>«Ne </a:t>
            </a:r>
            <a:r>
              <a:rPr lang="en-US" sz="1200" dirty="0" err="1">
                <a:solidFill>
                  <a:srgbClr val="244084"/>
                </a:solidFill>
              </a:rPr>
              <a:t>laisser</a:t>
            </a:r>
            <a:r>
              <a:rPr lang="en-US" sz="1200" dirty="0">
                <a:solidFill>
                  <a:srgbClr val="244084"/>
                </a:solidFill>
              </a:rPr>
              <a:t> </a:t>
            </a:r>
            <a:r>
              <a:rPr lang="en-US" sz="1200" dirty="0" err="1">
                <a:solidFill>
                  <a:srgbClr val="244084"/>
                </a:solidFill>
              </a:rPr>
              <a:t>personne</a:t>
            </a:r>
            <a:r>
              <a:rPr lang="en-US" sz="1200" dirty="0">
                <a:solidFill>
                  <a:srgbClr val="244084"/>
                </a:solidFill>
              </a:rPr>
              <a:t> </a:t>
            </a:r>
            <a:r>
              <a:rPr lang="en-US" sz="1200" dirty="0" err="1">
                <a:solidFill>
                  <a:srgbClr val="244084"/>
                </a:solidFill>
              </a:rPr>
              <a:t>ni</a:t>
            </a:r>
            <a:r>
              <a:rPr lang="en-US" sz="1200" dirty="0">
                <a:solidFill>
                  <a:srgbClr val="244084"/>
                </a:solidFill>
              </a:rPr>
              <a:t> </a:t>
            </a:r>
            <a:r>
              <a:rPr lang="en-US" sz="1200" dirty="0" err="1">
                <a:solidFill>
                  <a:srgbClr val="244084"/>
                </a:solidFill>
              </a:rPr>
              <a:t>espace</a:t>
            </a:r>
            <a:r>
              <a:rPr lang="en-US" sz="1200" dirty="0">
                <a:solidFill>
                  <a:srgbClr val="244084"/>
                </a:solidFill>
              </a:rPr>
              <a:t> derrière»: la NUA ne </a:t>
            </a:r>
            <a:r>
              <a:rPr lang="en-US" sz="1200" dirty="0" err="1">
                <a:solidFill>
                  <a:srgbClr val="244084"/>
                </a:solidFill>
              </a:rPr>
              <a:t>concerne</a:t>
            </a:r>
            <a:r>
              <a:rPr lang="en-US" sz="1200" dirty="0">
                <a:solidFill>
                  <a:srgbClr val="244084"/>
                </a:solidFill>
              </a:rPr>
              <a:t> pas </a:t>
            </a:r>
            <a:r>
              <a:rPr lang="en-US" sz="1200" dirty="0" err="1">
                <a:solidFill>
                  <a:srgbClr val="244084"/>
                </a:solidFill>
              </a:rPr>
              <a:t>seulement</a:t>
            </a:r>
            <a:r>
              <a:rPr lang="en-US" sz="1200" dirty="0">
                <a:solidFill>
                  <a:srgbClr val="244084"/>
                </a:solidFill>
              </a:rPr>
              <a:t> «</a:t>
            </a:r>
            <a:r>
              <a:rPr lang="en-US" sz="1200" dirty="0" err="1">
                <a:solidFill>
                  <a:srgbClr val="244084"/>
                </a:solidFill>
              </a:rPr>
              <a:t>l'urbain</a:t>
            </a:r>
            <a:r>
              <a:rPr lang="en-US" sz="1200" dirty="0">
                <a:solidFill>
                  <a:srgbClr val="244084"/>
                </a:solidFill>
              </a:rPr>
              <a:t>», </a:t>
            </a:r>
            <a:r>
              <a:rPr lang="en-US" sz="1200" dirty="0" err="1">
                <a:solidFill>
                  <a:srgbClr val="244084"/>
                </a:solidFill>
              </a:rPr>
              <a:t>mais</a:t>
            </a:r>
            <a:r>
              <a:rPr lang="en-US" sz="1200" dirty="0">
                <a:solidFill>
                  <a:srgbClr val="244084"/>
                </a:solidFill>
              </a:rPr>
              <a:t> </a:t>
            </a:r>
            <a:r>
              <a:rPr lang="en-US" sz="1200" dirty="0" err="1">
                <a:solidFill>
                  <a:srgbClr val="244084"/>
                </a:solidFill>
              </a:rPr>
              <a:t>également</a:t>
            </a:r>
            <a:r>
              <a:rPr lang="en-US" sz="1200" dirty="0">
                <a:solidFill>
                  <a:srgbClr val="244084"/>
                </a:solidFill>
              </a:rPr>
              <a:t> </a:t>
            </a:r>
            <a:r>
              <a:rPr lang="en-US" sz="1200" dirty="0" err="1">
                <a:solidFill>
                  <a:srgbClr val="244084"/>
                </a:solidFill>
              </a:rPr>
              <a:t>tous</a:t>
            </a:r>
            <a:r>
              <a:rPr lang="en-US" sz="1200" dirty="0">
                <a:solidFill>
                  <a:srgbClr val="244084"/>
                </a:solidFill>
              </a:rPr>
              <a:t> les </a:t>
            </a:r>
            <a:r>
              <a:rPr lang="en-US" sz="1200" dirty="0" err="1">
                <a:solidFill>
                  <a:srgbClr val="244084"/>
                </a:solidFill>
              </a:rPr>
              <a:t>espaces</a:t>
            </a:r>
            <a:r>
              <a:rPr lang="en-US" sz="1200" dirty="0">
                <a:solidFill>
                  <a:srgbClr val="244084"/>
                </a:solidFill>
              </a:rPr>
              <a:t> et </a:t>
            </a:r>
            <a:r>
              <a:rPr lang="en-US" sz="1200" dirty="0" err="1">
                <a:solidFill>
                  <a:srgbClr val="244084"/>
                </a:solidFill>
              </a:rPr>
              <a:t>toutes</a:t>
            </a:r>
            <a:r>
              <a:rPr lang="en-US" sz="1200" dirty="0">
                <a:solidFill>
                  <a:srgbClr val="244084"/>
                </a:solidFill>
              </a:rPr>
              <a:t> les </a:t>
            </a:r>
            <a:r>
              <a:rPr lang="en-US" sz="1200" dirty="0" err="1">
                <a:solidFill>
                  <a:srgbClr val="244084"/>
                </a:solidFill>
              </a:rPr>
              <a:t>tailles</a:t>
            </a:r>
            <a:r>
              <a:rPr lang="en-US" sz="1200" dirty="0">
                <a:solidFill>
                  <a:srgbClr val="244084"/>
                </a:solidFill>
              </a:rPr>
              <a:t> </a:t>
            </a:r>
            <a:r>
              <a:rPr lang="en-US" sz="1200" dirty="0" err="1">
                <a:solidFill>
                  <a:srgbClr val="244084"/>
                </a:solidFill>
              </a:rPr>
              <a:t>d'établissements</a:t>
            </a:r>
            <a:r>
              <a:rPr lang="en-US" sz="1200" dirty="0">
                <a:solidFill>
                  <a:srgbClr val="244084"/>
                </a:solidFill>
              </a:rPr>
              <a:t> </a:t>
            </a:r>
            <a:r>
              <a:rPr lang="en-US" sz="1200" dirty="0" err="1">
                <a:solidFill>
                  <a:srgbClr val="244084"/>
                </a:solidFill>
              </a:rPr>
              <a:t>humains</a:t>
            </a:r>
            <a:r>
              <a:rPr lang="en-US" sz="1200" dirty="0">
                <a:solidFill>
                  <a:srgbClr val="244084"/>
                </a:solidFill>
              </a:rPr>
              <a:t>. </a:t>
            </a:r>
            <a:r>
              <a:rPr lang="en-US" sz="1200" dirty="0" err="1">
                <a:solidFill>
                  <a:srgbClr val="244084"/>
                </a:solidFill>
              </a:rPr>
              <a:t>L’écart</a:t>
            </a:r>
            <a:r>
              <a:rPr lang="en-US" sz="1200" dirty="0">
                <a:solidFill>
                  <a:srgbClr val="244084"/>
                </a:solidFill>
              </a:rPr>
              <a:t> de </a:t>
            </a:r>
            <a:r>
              <a:rPr lang="en-US" sz="1200" dirty="0" err="1">
                <a:solidFill>
                  <a:srgbClr val="244084"/>
                </a:solidFill>
              </a:rPr>
              <a:t>développement</a:t>
            </a:r>
            <a:r>
              <a:rPr lang="en-US" sz="1200" dirty="0">
                <a:solidFill>
                  <a:srgbClr val="244084"/>
                </a:solidFill>
              </a:rPr>
              <a:t> entre les zones </a:t>
            </a:r>
            <a:r>
              <a:rPr lang="en-US" sz="1200" dirty="0" err="1">
                <a:solidFill>
                  <a:srgbClr val="244084"/>
                </a:solidFill>
              </a:rPr>
              <a:t>urbaines</a:t>
            </a:r>
            <a:r>
              <a:rPr lang="en-US" sz="1200" dirty="0">
                <a:solidFill>
                  <a:srgbClr val="244084"/>
                </a:solidFill>
              </a:rPr>
              <a:t> et les zones </a:t>
            </a:r>
            <a:r>
              <a:rPr lang="en-US" sz="1200" dirty="0" err="1">
                <a:solidFill>
                  <a:srgbClr val="244084"/>
                </a:solidFill>
              </a:rPr>
              <a:t>rurales</a:t>
            </a:r>
            <a:r>
              <a:rPr lang="en-US" sz="1200" dirty="0">
                <a:solidFill>
                  <a:srgbClr val="244084"/>
                </a:solidFill>
              </a:rPr>
              <a:t> </a:t>
            </a:r>
            <a:r>
              <a:rPr lang="en-US" sz="1200" dirty="0" err="1">
                <a:solidFill>
                  <a:srgbClr val="244084"/>
                </a:solidFill>
              </a:rPr>
              <a:t>est</a:t>
            </a:r>
            <a:r>
              <a:rPr lang="en-US" sz="1200" dirty="0">
                <a:solidFill>
                  <a:srgbClr val="244084"/>
                </a:solidFill>
              </a:rPr>
              <a:t> encore important et </a:t>
            </a:r>
            <a:r>
              <a:rPr lang="en-US" sz="1200" dirty="0" err="1">
                <a:solidFill>
                  <a:srgbClr val="244084"/>
                </a:solidFill>
              </a:rPr>
              <a:t>il</a:t>
            </a:r>
            <a:r>
              <a:rPr lang="en-US" sz="1200" dirty="0">
                <a:solidFill>
                  <a:srgbClr val="244084"/>
                </a:solidFill>
              </a:rPr>
              <a:t> </a:t>
            </a:r>
            <a:r>
              <a:rPr lang="en-US" sz="1200" dirty="0" err="1">
                <a:solidFill>
                  <a:srgbClr val="244084"/>
                </a:solidFill>
              </a:rPr>
              <a:t>est</a:t>
            </a:r>
            <a:r>
              <a:rPr lang="en-US" sz="1200" dirty="0">
                <a:solidFill>
                  <a:srgbClr val="244084"/>
                </a:solidFill>
              </a:rPr>
              <a:t> urgent de </a:t>
            </a:r>
            <a:r>
              <a:rPr lang="en-US" sz="1200" dirty="0" err="1">
                <a:solidFill>
                  <a:srgbClr val="244084"/>
                </a:solidFill>
              </a:rPr>
              <a:t>combler</a:t>
            </a:r>
            <a:r>
              <a:rPr lang="en-US" sz="1200" dirty="0">
                <a:solidFill>
                  <a:srgbClr val="244084"/>
                </a:solidFill>
              </a:rPr>
              <a:t> le </a:t>
            </a:r>
            <a:r>
              <a:rPr lang="en-US" sz="1200" dirty="0" err="1">
                <a:solidFill>
                  <a:srgbClr val="244084"/>
                </a:solidFill>
              </a:rPr>
              <a:t>fossé</a:t>
            </a:r>
            <a:r>
              <a:rPr lang="en-US" sz="1200" dirty="0">
                <a:solidFill>
                  <a:srgbClr val="244084"/>
                </a:solidFill>
              </a:rPr>
              <a:t>.</a:t>
            </a:r>
            <a:endParaRPr lang="en-US" sz="1400" dirty="0" smtClean="0">
              <a:solidFill>
                <a:srgbClr val="244084"/>
              </a:solidFill>
            </a:endParaRPr>
          </a:p>
          <a:p>
            <a:pPr lvl="1">
              <a:lnSpc>
                <a:spcPct val="100000"/>
              </a:lnSpc>
              <a:spcBef>
                <a:spcPts val="0"/>
              </a:spcBef>
              <a:buFont typeface="Wingdings" panose="05000000000000000000" pitchFamily="2" charset="2"/>
              <a:buChar char="§"/>
            </a:pPr>
            <a:r>
              <a:rPr lang="en-US" sz="1400" b="1" dirty="0" smtClean="0"/>
              <a:t>10 Entry Points: </a:t>
            </a:r>
            <a:r>
              <a:rPr lang="en-US" sz="1400" dirty="0" smtClean="0"/>
              <a:t>1</a:t>
            </a:r>
            <a:r>
              <a:rPr lang="en-US" sz="1400" dirty="0"/>
              <a:t>. Spatial </a:t>
            </a:r>
            <a:r>
              <a:rPr lang="en-US" sz="1400" dirty="0" smtClean="0"/>
              <a:t>Flows; 2</a:t>
            </a:r>
            <a:r>
              <a:rPr lang="en-US" sz="1400" dirty="0"/>
              <a:t>. Mobility and </a:t>
            </a:r>
            <a:r>
              <a:rPr lang="en-US" sz="1400" dirty="0" smtClean="0"/>
              <a:t>Migration; 3</a:t>
            </a:r>
            <a:r>
              <a:rPr lang="en-US" sz="1400" dirty="0"/>
              <a:t>. Rural Urbanization - Small and Intermediate </a:t>
            </a:r>
            <a:r>
              <a:rPr lang="en-US" sz="1400" dirty="0" smtClean="0"/>
              <a:t>Towns; 4</a:t>
            </a:r>
            <a:r>
              <a:rPr lang="en-US" sz="1400" dirty="0"/>
              <a:t>. Food Security and a Sustainability Chain for </a:t>
            </a:r>
            <a:r>
              <a:rPr lang="en-US" sz="1400" dirty="0" smtClean="0"/>
              <a:t>All; 5</a:t>
            </a:r>
            <a:r>
              <a:rPr lang="en-US" sz="1400" dirty="0"/>
              <a:t>. </a:t>
            </a:r>
            <a:r>
              <a:rPr lang="en-US" sz="1400" dirty="0" smtClean="0"/>
              <a:t>Natural </a:t>
            </a:r>
            <a:r>
              <a:rPr lang="en-US" sz="1400" dirty="0"/>
              <a:t>and Human-Made </a:t>
            </a:r>
            <a:r>
              <a:rPr lang="en-US" sz="1400" dirty="0" smtClean="0"/>
              <a:t>Disaster; 6</a:t>
            </a:r>
            <a:r>
              <a:rPr lang="en-US" sz="1400" dirty="0"/>
              <a:t>. Reducing the Environmental Impact on Rural-Urban </a:t>
            </a:r>
            <a:r>
              <a:rPr lang="en-US" sz="1400" dirty="0" smtClean="0"/>
              <a:t>Convergences; 7</a:t>
            </a:r>
            <a:r>
              <a:rPr lang="en-US" sz="1400" dirty="0"/>
              <a:t>. Regional and Territorial Planning for </a:t>
            </a:r>
            <a:r>
              <a:rPr lang="en-US" sz="1400" dirty="0" smtClean="0"/>
              <a:t>integrated Development; 8</a:t>
            </a:r>
            <a:r>
              <a:rPr lang="en-US" sz="1400" dirty="0"/>
              <a:t>. Enhancing Legislation, Governance and </a:t>
            </a:r>
            <a:r>
              <a:rPr lang="en-US" sz="1400" dirty="0" smtClean="0"/>
              <a:t>Capacity; 9</a:t>
            </a:r>
            <a:r>
              <a:rPr lang="en-US" sz="1400" dirty="0"/>
              <a:t>. Partnerships between Urban and </a:t>
            </a:r>
            <a:r>
              <a:rPr lang="en-US" sz="1400" dirty="0" smtClean="0"/>
              <a:t>Rural; 10</a:t>
            </a:r>
            <a:r>
              <a:rPr lang="en-US" sz="1400" dirty="0"/>
              <a:t>. Inclusive Investment and </a:t>
            </a:r>
            <a:r>
              <a:rPr lang="en-US" sz="1400" dirty="0" smtClean="0"/>
              <a:t>Finance / </a:t>
            </a:r>
            <a:r>
              <a:rPr lang="en-US" sz="1200" dirty="0">
                <a:solidFill>
                  <a:srgbClr val="244084"/>
                </a:solidFill>
              </a:rPr>
              <a:t>10 points </a:t>
            </a:r>
            <a:r>
              <a:rPr lang="en-US" sz="1200" dirty="0" err="1">
                <a:solidFill>
                  <a:srgbClr val="244084"/>
                </a:solidFill>
              </a:rPr>
              <a:t>d'entrée</a:t>
            </a:r>
            <a:r>
              <a:rPr lang="en-US" sz="1200" dirty="0">
                <a:solidFill>
                  <a:srgbClr val="244084"/>
                </a:solidFill>
              </a:rPr>
              <a:t>: 1. flux </a:t>
            </a:r>
            <a:r>
              <a:rPr lang="en-US" sz="1200" dirty="0" err="1">
                <a:solidFill>
                  <a:srgbClr val="244084"/>
                </a:solidFill>
              </a:rPr>
              <a:t>spatiaux</a:t>
            </a:r>
            <a:r>
              <a:rPr lang="en-US" sz="1200" dirty="0">
                <a:solidFill>
                  <a:srgbClr val="244084"/>
                </a:solidFill>
              </a:rPr>
              <a:t>; 2. </a:t>
            </a:r>
            <a:r>
              <a:rPr lang="en-US" sz="1200" dirty="0" err="1">
                <a:solidFill>
                  <a:srgbClr val="244084"/>
                </a:solidFill>
              </a:rPr>
              <a:t>mobilité</a:t>
            </a:r>
            <a:r>
              <a:rPr lang="en-US" sz="1200" dirty="0">
                <a:solidFill>
                  <a:srgbClr val="244084"/>
                </a:solidFill>
              </a:rPr>
              <a:t> et migration; 3. </a:t>
            </a:r>
            <a:r>
              <a:rPr lang="en-US" sz="1200" dirty="0" err="1">
                <a:solidFill>
                  <a:srgbClr val="244084"/>
                </a:solidFill>
              </a:rPr>
              <a:t>Urbanisation</a:t>
            </a:r>
            <a:r>
              <a:rPr lang="en-US" sz="1200" dirty="0">
                <a:solidFill>
                  <a:srgbClr val="244084"/>
                </a:solidFill>
              </a:rPr>
              <a:t> </a:t>
            </a:r>
            <a:r>
              <a:rPr lang="en-US" sz="1200" dirty="0" err="1">
                <a:solidFill>
                  <a:srgbClr val="244084"/>
                </a:solidFill>
              </a:rPr>
              <a:t>rurale</a:t>
            </a:r>
            <a:r>
              <a:rPr lang="en-US" sz="1200" dirty="0">
                <a:solidFill>
                  <a:srgbClr val="244084"/>
                </a:solidFill>
              </a:rPr>
              <a:t> - Petites et </a:t>
            </a:r>
            <a:r>
              <a:rPr lang="en-US" sz="1200" dirty="0" err="1">
                <a:solidFill>
                  <a:srgbClr val="244084"/>
                </a:solidFill>
              </a:rPr>
              <a:t>moyennes</a:t>
            </a:r>
            <a:r>
              <a:rPr lang="en-US" sz="1200" dirty="0">
                <a:solidFill>
                  <a:srgbClr val="244084"/>
                </a:solidFill>
              </a:rPr>
              <a:t> </a:t>
            </a:r>
            <a:r>
              <a:rPr lang="en-US" sz="1200" dirty="0" err="1">
                <a:solidFill>
                  <a:srgbClr val="244084"/>
                </a:solidFill>
              </a:rPr>
              <a:t>villes</a:t>
            </a:r>
            <a:r>
              <a:rPr lang="en-US" sz="1200" dirty="0">
                <a:solidFill>
                  <a:srgbClr val="244084"/>
                </a:solidFill>
              </a:rPr>
              <a:t>; 4. </a:t>
            </a:r>
            <a:r>
              <a:rPr lang="en-US" sz="1200" dirty="0" err="1">
                <a:solidFill>
                  <a:srgbClr val="244084"/>
                </a:solidFill>
              </a:rPr>
              <a:t>Sécurité</a:t>
            </a:r>
            <a:r>
              <a:rPr lang="en-US" sz="1200" dirty="0">
                <a:solidFill>
                  <a:srgbClr val="244084"/>
                </a:solidFill>
              </a:rPr>
              <a:t> </a:t>
            </a:r>
            <a:r>
              <a:rPr lang="en-US" sz="1200" dirty="0" err="1">
                <a:solidFill>
                  <a:srgbClr val="244084"/>
                </a:solidFill>
              </a:rPr>
              <a:t>alimentaire</a:t>
            </a:r>
            <a:r>
              <a:rPr lang="en-US" sz="1200" dirty="0">
                <a:solidFill>
                  <a:srgbClr val="244084"/>
                </a:solidFill>
              </a:rPr>
              <a:t> et </a:t>
            </a:r>
            <a:r>
              <a:rPr lang="en-US" sz="1200" dirty="0" err="1">
                <a:solidFill>
                  <a:srgbClr val="244084"/>
                </a:solidFill>
              </a:rPr>
              <a:t>chaîne</a:t>
            </a:r>
            <a:r>
              <a:rPr lang="en-US" sz="1200" dirty="0">
                <a:solidFill>
                  <a:srgbClr val="244084"/>
                </a:solidFill>
              </a:rPr>
              <a:t> de </a:t>
            </a:r>
            <a:r>
              <a:rPr lang="en-US" sz="1200" dirty="0" err="1">
                <a:solidFill>
                  <a:srgbClr val="244084"/>
                </a:solidFill>
              </a:rPr>
              <a:t>développement</a:t>
            </a:r>
            <a:r>
              <a:rPr lang="en-US" sz="1200" dirty="0">
                <a:solidFill>
                  <a:srgbClr val="244084"/>
                </a:solidFill>
              </a:rPr>
              <a:t> durable pour </a:t>
            </a:r>
            <a:r>
              <a:rPr lang="en-US" sz="1200" dirty="0" err="1">
                <a:solidFill>
                  <a:srgbClr val="244084"/>
                </a:solidFill>
              </a:rPr>
              <a:t>tous</a:t>
            </a:r>
            <a:r>
              <a:rPr lang="en-US" sz="1200" dirty="0">
                <a:solidFill>
                  <a:srgbClr val="244084"/>
                </a:solidFill>
              </a:rPr>
              <a:t>; 5. catastrophe </a:t>
            </a:r>
            <a:r>
              <a:rPr lang="en-US" sz="1200" dirty="0" err="1">
                <a:solidFill>
                  <a:srgbClr val="244084"/>
                </a:solidFill>
              </a:rPr>
              <a:t>naturelle</a:t>
            </a:r>
            <a:r>
              <a:rPr lang="en-US" sz="1200" dirty="0">
                <a:solidFill>
                  <a:srgbClr val="244084"/>
                </a:solidFill>
              </a:rPr>
              <a:t> </a:t>
            </a:r>
            <a:r>
              <a:rPr lang="en-US" sz="1200" dirty="0" err="1">
                <a:solidFill>
                  <a:srgbClr val="244084"/>
                </a:solidFill>
              </a:rPr>
              <a:t>ou</a:t>
            </a:r>
            <a:r>
              <a:rPr lang="en-US" sz="1200" dirty="0">
                <a:solidFill>
                  <a:srgbClr val="244084"/>
                </a:solidFill>
              </a:rPr>
              <a:t> </a:t>
            </a:r>
            <a:r>
              <a:rPr lang="en-US" sz="1200" dirty="0" err="1">
                <a:solidFill>
                  <a:srgbClr val="244084"/>
                </a:solidFill>
              </a:rPr>
              <a:t>d'origine</a:t>
            </a:r>
            <a:r>
              <a:rPr lang="en-US" sz="1200" dirty="0">
                <a:solidFill>
                  <a:srgbClr val="244084"/>
                </a:solidFill>
              </a:rPr>
              <a:t> </a:t>
            </a:r>
            <a:r>
              <a:rPr lang="en-US" sz="1200" dirty="0" err="1">
                <a:solidFill>
                  <a:srgbClr val="244084"/>
                </a:solidFill>
              </a:rPr>
              <a:t>humaine</a:t>
            </a:r>
            <a:r>
              <a:rPr lang="en-US" sz="1200" dirty="0">
                <a:solidFill>
                  <a:srgbClr val="244084"/>
                </a:solidFill>
              </a:rPr>
              <a:t>; 6. </a:t>
            </a:r>
            <a:r>
              <a:rPr lang="en-US" sz="1200" dirty="0" err="1">
                <a:solidFill>
                  <a:srgbClr val="244084"/>
                </a:solidFill>
              </a:rPr>
              <a:t>Réduire</a:t>
            </a:r>
            <a:r>
              <a:rPr lang="en-US" sz="1200" dirty="0">
                <a:solidFill>
                  <a:srgbClr val="244084"/>
                </a:solidFill>
              </a:rPr>
              <a:t> </a:t>
            </a:r>
            <a:r>
              <a:rPr lang="en-US" sz="1200" dirty="0" err="1">
                <a:solidFill>
                  <a:srgbClr val="244084"/>
                </a:solidFill>
              </a:rPr>
              <a:t>l'impact</a:t>
            </a:r>
            <a:r>
              <a:rPr lang="en-US" sz="1200" dirty="0">
                <a:solidFill>
                  <a:srgbClr val="244084"/>
                </a:solidFill>
              </a:rPr>
              <a:t> </a:t>
            </a:r>
            <a:r>
              <a:rPr lang="en-US" sz="1200" dirty="0" err="1">
                <a:solidFill>
                  <a:srgbClr val="244084"/>
                </a:solidFill>
              </a:rPr>
              <a:t>environnemental</a:t>
            </a:r>
            <a:r>
              <a:rPr lang="en-US" sz="1200" dirty="0">
                <a:solidFill>
                  <a:srgbClr val="244084"/>
                </a:solidFill>
              </a:rPr>
              <a:t> </a:t>
            </a:r>
            <a:r>
              <a:rPr lang="en-US" sz="1200" dirty="0" err="1">
                <a:solidFill>
                  <a:srgbClr val="244084"/>
                </a:solidFill>
              </a:rPr>
              <a:t>sur</a:t>
            </a:r>
            <a:r>
              <a:rPr lang="en-US" sz="1200" dirty="0">
                <a:solidFill>
                  <a:srgbClr val="244084"/>
                </a:solidFill>
              </a:rPr>
              <a:t> les convergences </a:t>
            </a:r>
            <a:r>
              <a:rPr lang="en-US" sz="1200" dirty="0" err="1">
                <a:solidFill>
                  <a:srgbClr val="244084"/>
                </a:solidFill>
              </a:rPr>
              <a:t>rurales</a:t>
            </a:r>
            <a:r>
              <a:rPr lang="en-US" sz="1200" dirty="0">
                <a:solidFill>
                  <a:srgbClr val="244084"/>
                </a:solidFill>
              </a:rPr>
              <a:t> / </a:t>
            </a:r>
            <a:r>
              <a:rPr lang="en-US" sz="1200" dirty="0" err="1">
                <a:solidFill>
                  <a:srgbClr val="244084"/>
                </a:solidFill>
              </a:rPr>
              <a:t>urbaines</a:t>
            </a:r>
            <a:r>
              <a:rPr lang="en-US" sz="1200" dirty="0">
                <a:solidFill>
                  <a:srgbClr val="244084"/>
                </a:solidFill>
              </a:rPr>
              <a:t>; 7. </a:t>
            </a:r>
            <a:r>
              <a:rPr lang="en-US" sz="1200" dirty="0" err="1">
                <a:solidFill>
                  <a:srgbClr val="244084"/>
                </a:solidFill>
              </a:rPr>
              <a:t>Planification</a:t>
            </a:r>
            <a:r>
              <a:rPr lang="en-US" sz="1200" dirty="0">
                <a:solidFill>
                  <a:srgbClr val="244084"/>
                </a:solidFill>
              </a:rPr>
              <a:t> </a:t>
            </a:r>
            <a:r>
              <a:rPr lang="en-US" sz="1200" dirty="0" err="1">
                <a:solidFill>
                  <a:srgbClr val="244084"/>
                </a:solidFill>
              </a:rPr>
              <a:t>régionale</a:t>
            </a:r>
            <a:r>
              <a:rPr lang="en-US" sz="1200" dirty="0">
                <a:solidFill>
                  <a:srgbClr val="244084"/>
                </a:solidFill>
              </a:rPr>
              <a:t> et </a:t>
            </a:r>
            <a:r>
              <a:rPr lang="en-US" sz="1200" dirty="0" err="1">
                <a:solidFill>
                  <a:srgbClr val="244084"/>
                </a:solidFill>
              </a:rPr>
              <a:t>territoriale</a:t>
            </a:r>
            <a:r>
              <a:rPr lang="en-US" sz="1200" dirty="0">
                <a:solidFill>
                  <a:srgbClr val="244084"/>
                </a:solidFill>
              </a:rPr>
              <a:t> pour le </a:t>
            </a:r>
            <a:r>
              <a:rPr lang="en-US" sz="1200" dirty="0" err="1">
                <a:solidFill>
                  <a:srgbClr val="244084"/>
                </a:solidFill>
              </a:rPr>
              <a:t>développement</a:t>
            </a:r>
            <a:r>
              <a:rPr lang="en-US" sz="1200" dirty="0">
                <a:solidFill>
                  <a:srgbClr val="244084"/>
                </a:solidFill>
              </a:rPr>
              <a:t> </a:t>
            </a:r>
            <a:r>
              <a:rPr lang="en-US" sz="1200" dirty="0" err="1">
                <a:solidFill>
                  <a:srgbClr val="244084"/>
                </a:solidFill>
              </a:rPr>
              <a:t>intégré</a:t>
            </a:r>
            <a:r>
              <a:rPr lang="en-US" sz="1200" dirty="0">
                <a:solidFill>
                  <a:srgbClr val="244084"/>
                </a:solidFill>
              </a:rPr>
              <a:t>; 8. </a:t>
            </a:r>
            <a:r>
              <a:rPr lang="en-US" sz="1200" dirty="0" err="1">
                <a:solidFill>
                  <a:srgbClr val="244084"/>
                </a:solidFill>
              </a:rPr>
              <a:t>amélioration</a:t>
            </a:r>
            <a:r>
              <a:rPr lang="en-US" sz="1200" dirty="0">
                <a:solidFill>
                  <a:srgbClr val="244084"/>
                </a:solidFill>
              </a:rPr>
              <a:t> de la </a:t>
            </a:r>
            <a:r>
              <a:rPr lang="en-US" sz="1200" dirty="0" err="1">
                <a:solidFill>
                  <a:srgbClr val="244084"/>
                </a:solidFill>
              </a:rPr>
              <a:t>législation</a:t>
            </a:r>
            <a:r>
              <a:rPr lang="en-US" sz="1200" dirty="0">
                <a:solidFill>
                  <a:srgbClr val="244084"/>
                </a:solidFill>
              </a:rPr>
              <a:t>, de la </a:t>
            </a:r>
            <a:r>
              <a:rPr lang="en-US" sz="1200" dirty="0" err="1">
                <a:solidFill>
                  <a:srgbClr val="244084"/>
                </a:solidFill>
              </a:rPr>
              <a:t>gouvernance</a:t>
            </a:r>
            <a:r>
              <a:rPr lang="en-US" sz="1200" dirty="0">
                <a:solidFill>
                  <a:srgbClr val="244084"/>
                </a:solidFill>
              </a:rPr>
              <a:t> et des </a:t>
            </a:r>
            <a:r>
              <a:rPr lang="en-US" sz="1200" dirty="0" err="1">
                <a:solidFill>
                  <a:srgbClr val="244084"/>
                </a:solidFill>
              </a:rPr>
              <a:t>capacités</a:t>
            </a:r>
            <a:r>
              <a:rPr lang="en-US" sz="1200" dirty="0">
                <a:solidFill>
                  <a:srgbClr val="244084"/>
                </a:solidFill>
              </a:rPr>
              <a:t>; 9. </a:t>
            </a:r>
            <a:r>
              <a:rPr lang="en-US" sz="1200" dirty="0" err="1">
                <a:solidFill>
                  <a:srgbClr val="244084"/>
                </a:solidFill>
              </a:rPr>
              <a:t>Partenariats</a:t>
            </a:r>
            <a:r>
              <a:rPr lang="en-US" sz="1200" dirty="0">
                <a:solidFill>
                  <a:srgbClr val="244084"/>
                </a:solidFill>
              </a:rPr>
              <a:t> entre zones </a:t>
            </a:r>
            <a:r>
              <a:rPr lang="en-US" sz="1200" dirty="0" err="1">
                <a:solidFill>
                  <a:srgbClr val="244084"/>
                </a:solidFill>
              </a:rPr>
              <a:t>urbaines</a:t>
            </a:r>
            <a:r>
              <a:rPr lang="en-US" sz="1200" dirty="0">
                <a:solidFill>
                  <a:srgbClr val="244084"/>
                </a:solidFill>
              </a:rPr>
              <a:t> et </a:t>
            </a:r>
            <a:r>
              <a:rPr lang="en-US" sz="1200" dirty="0" err="1">
                <a:solidFill>
                  <a:srgbClr val="244084"/>
                </a:solidFill>
              </a:rPr>
              <a:t>rurales</a:t>
            </a:r>
            <a:r>
              <a:rPr lang="en-US" sz="1200" dirty="0">
                <a:solidFill>
                  <a:srgbClr val="244084"/>
                </a:solidFill>
              </a:rPr>
              <a:t>; 10. </a:t>
            </a:r>
            <a:r>
              <a:rPr lang="en-US" sz="1200" dirty="0" err="1">
                <a:solidFill>
                  <a:srgbClr val="244084"/>
                </a:solidFill>
              </a:rPr>
              <a:t>Investissement</a:t>
            </a:r>
            <a:r>
              <a:rPr lang="en-US" sz="1200" dirty="0">
                <a:solidFill>
                  <a:srgbClr val="244084"/>
                </a:solidFill>
              </a:rPr>
              <a:t> et finance </a:t>
            </a:r>
            <a:r>
              <a:rPr lang="en-US" sz="1200" dirty="0" err="1">
                <a:solidFill>
                  <a:srgbClr val="244084"/>
                </a:solidFill>
              </a:rPr>
              <a:t>inclusifs</a:t>
            </a:r>
            <a:endParaRPr lang="en-US" sz="1400" dirty="0">
              <a:solidFill>
                <a:srgbClr val="244084"/>
              </a:solidFill>
            </a:endParaRPr>
          </a:p>
          <a:p>
            <a:pPr lvl="1">
              <a:lnSpc>
                <a:spcPct val="100000"/>
              </a:lnSpc>
              <a:spcBef>
                <a:spcPts val="0"/>
              </a:spcBef>
              <a:buFont typeface="Wingdings" panose="05000000000000000000" pitchFamily="2" charset="2"/>
              <a:buChar char="§"/>
            </a:pPr>
            <a:endParaRPr lang="en-US" sz="1600" dirty="0" smtClean="0"/>
          </a:p>
        </p:txBody>
      </p:sp>
      <p:sp>
        <p:nvSpPr>
          <p:cNvPr id="4" name="Content Placeholder 2">
            <a:extLst>
              <a:ext uri="{FF2B5EF4-FFF2-40B4-BE49-F238E27FC236}">
                <a16:creationId xmlns="" xmlns:a16="http://schemas.microsoft.com/office/drawing/2014/main" id="{AC955909-DC44-4B9F-9F31-57CA9F318B68}"/>
              </a:ext>
            </a:extLst>
          </p:cNvPr>
          <p:cNvSpPr txBox="1">
            <a:spLocks/>
          </p:cNvSpPr>
          <p:nvPr/>
        </p:nvSpPr>
        <p:spPr>
          <a:xfrm>
            <a:off x="0" y="6578744"/>
            <a:ext cx="9143999" cy="279256"/>
          </a:xfrm>
          <a:prstGeom prst="rect">
            <a:avLst/>
          </a:prstGeom>
          <a:solidFill>
            <a:srgbClr val="9966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Rural Heritage- Landscapes and Beyond  17-Oct-2019  </a:t>
            </a:r>
            <a:r>
              <a:rPr lang="fr-FR" sz="1200" dirty="0">
                <a:solidFill>
                  <a:schemeClr val="bg1"/>
                </a:solidFill>
              </a:rPr>
              <a:t>Patrimoine Rural - Paysages et Au-Delà   	</a:t>
            </a:r>
            <a:r>
              <a:rPr lang="fr-FR" sz="1200" dirty="0" smtClean="0">
                <a:solidFill>
                  <a:schemeClr val="bg1"/>
                </a:solidFill>
              </a:rPr>
              <a:t>	</a:t>
            </a:r>
            <a:r>
              <a:rPr lang="fr-FR" sz="1200" i="1" dirty="0" smtClean="0">
                <a:solidFill>
                  <a:schemeClr val="bg1"/>
                </a:solidFill>
              </a:rPr>
              <a:t>Yildirim, Panel #1044 </a:t>
            </a:r>
            <a:endParaRPr lang="en-US" sz="1200" i="1" dirty="0">
              <a:solidFill>
                <a:schemeClr val="bg1"/>
              </a:solidFill>
            </a:endParaRPr>
          </a:p>
        </p:txBody>
      </p:sp>
      <p:pic>
        <p:nvPicPr>
          <p:cNvPr id="5" name="Picture 4"/>
          <p:cNvPicPr>
            <a:picLocks noChangeAspect="1"/>
          </p:cNvPicPr>
          <p:nvPr/>
        </p:nvPicPr>
        <p:blipFill rotWithShape="1">
          <a:blip r:embed="rId2"/>
          <a:srcRect l="628" t="593"/>
          <a:stretch/>
        </p:blipFill>
        <p:spPr>
          <a:xfrm>
            <a:off x="7148286" y="3858382"/>
            <a:ext cx="1901823" cy="2698398"/>
          </a:xfrm>
          <a:prstGeom prst="rect">
            <a:avLst/>
          </a:prstGeom>
          <a:ln>
            <a:solidFill>
              <a:srgbClr val="4472C4"/>
            </a:solidFill>
          </a:ln>
        </p:spPr>
      </p:pic>
      <p:pic>
        <p:nvPicPr>
          <p:cNvPr id="6" name="Picture 5" descr="GOAL_11_TARGET_11.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741" y="1898951"/>
            <a:ext cx="1110497" cy="1815587"/>
          </a:xfrm>
          <a:prstGeom prst="rect">
            <a:avLst/>
          </a:prstGeom>
        </p:spPr>
      </p:pic>
    </p:spTree>
    <p:extLst>
      <p:ext uri="{BB962C8B-B14F-4D97-AF65-F5344CB8AC3E}">
        <p14:creationId xmlns:p14="http://schemas.microsoft.com/office/powerpoint/2010/main" val="31589534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2457</Words>
  <Application>Microsoft Macintosh PowerPoint</Application>
  <PresentationFormat>On-screen Show (4:3)</PresentationFormat>
  <Paragraphs>72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RURAL HERITAGE- LANDSCAPES AND BEYOND PATRIMOINE RURAL - PAYSAGES ET AU-DELÀ</vt:lpstr>
      <vt:lpstr>UN 2030 Agenda for Sustainable Development / NU- le Programme de développement durable à l’horizon 2030 </vt:lpstr>
      <vt:lpstr>Rural heritage and landscapes in the SDGs /  Paysages et Patrimoine ruraux dans les ODD</vt:lpstr>
      <vt:lpstr>Rural heritage in the New Urban Agenda /   Patrimoine ruraux dans le Nouveau Programme pour les Villes</vt:lpstr>
      <vt:lpstr>Rural heritage and landscapes in the SDGs /  Paysages et Patrimoine ruraux dans les ODD</vt:lpstr>
      <vt:lpstr>ICOMOS Doctrinal Texts- Some Basics /  Textes de doctrine de l'ICOMOS - Quelques bases</vt:lpstr>
      <vt:lpstr>ICOMOS Doctrinal Texts- Some Basics /  Textes de doctrine de l'ICOMOS - Quelques bases</vt:lpstr>
      <vt:lpstr>ICOMOS Doctrinal Texts- Some Basics /  Textes de doctrine de l'ICOMOS - Quelques bases</vt:lpstr>
      <vt:lpstr>Urban-Rural linkages in UN Policy Documents / Liens urbain-rural dans les documents de politique des Nations Unies </vt:lpstr>
      <vt:lpstr>Urban-Rural linkages in UN Policy Documents / Liens urbain-rural dans les documents de politique des Nations Unies </vt:lpstr>
      <vt:lpstr>How to more fully recognize and mainstream rural heritage and landscapes within SD? /  Comment mieux reconnaître et intégrer le patrimoine et les paysages ruraux au sein du DD </vt:lpstr>
      <vt:lpstr>Thank you!  Merci!   !شكرا  </vt:lpstr>
    </vt:vector>
  </TitlesOfParts>
  <Manager>ODonnell</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Format</dc:subject>
  <dc:creator>ICOMOs IFLA;ISC CL</dc:creator>
  <cp:keywords>Marrakech Symposium</cp:keywords>
  <cp:lastModifiedBy>Ege Yildirim</cp:lastModifiedBy>
  <cp:revision>97</cp:revision>
  <dcterms:created xsi:type="dcterms:W3CDTF">2019-09-14T21:00:20Z</dcterms:created>
  <dcterms:modified xsi:type="dcterms:W3CDTF">2019-10-06T08:13:18Z</dcterms:modified>
</cp:coreProperties>
</file>