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85" r:id="rId6"/>
    <p:sldId id="282" r:id="rId7"/>
    <p:sldId id="283" r:id="rId8"/>
    <p:sldId id="268" r:id="rId9"/>
    <p:sldId id="284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5CB5D-83A7-474E-8E85-DF0E95243C4C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83F92-D3BE-B046-9592-E34B9506F50B}">
      <dgm:prSet/>
      <dgm:spPr/>
      <dgm:t>
        <a:bodyPr/>
        <a:lstStyle/>
        <a:p>
          <a:pPr algn="ctr"/>
          <a:r>
            <a:rPr lang="en-US" altLang="zh-CN" dirty="0" smtClean="0"/>
            <a:t>Water</a:t>
          </a:r>
          <a:endParaRPr lang="zh-CN" altLang="en-US" dirty="0" smtClean="0"/>
        </a:p>
        <a:p>
          <a:pPr algn="ctr"/>
          <a:r>
            <a:rPr lang="zh-CN" altLang="en-US" dirty="0" smtClean="0"/>
            <a:t>L</a:t>
          </a:r>
          <a:r>
            <a:rPr lang="en-US" altLang="zh-CN" dirty="0" smtClean="0"/>
            <a:t>’eau</a:t>
          </a:r>
          <a:endParaRPr lang="en-US" dirty="0"/>
        </a:p>
      </dgm:t>
    </dgm:pt>
    <dgm:pt modelId="{39C6DF8F-01C2-2F4A-9FF9-B037262DF588}" type="parTrans" cxnId="{95E3BABF-6EB0-3E4D-A361-3338380A064B}">
      <dgm:prSet/>
      <dgm:spPr/>
      <dgm:t>
        <a:bodyPr/>
        <a:lstStyle/>
        <a:p>
          <a:pPr algn="ctr"/>
          <a:endParaRPr lang="en-US"/>
        </a:p>
      </dgm:t>
    </dgm:pt>
    <dgm:pt modelId="{3EAC273A-19E4-DB42-9462-94D9DAA260DF}" type="sibTrans" cxnId="{95E3BABF-6EB0-3E4D-A361-3338380A064B}">
      <dgm:prSet/>
      <dgm:spPr/>
      <dgm:t>
        <a:bodyPr/>
        <a:lstStyle/>
        <a:p>
          <a:pPr algn="ctr"/>
          <a:endParaRPr lang="en-US"/>
        </a:p>
      </dgm:t>
    </dgm:pt>
    <dgm:pt modelId="{87382061-1851-B84C-ABEF-F6B0472DE4B9}">
      <dgm:prSet/>
      <dgm:spPr/>
      <dgm:t>
        <a:bodyPr/>
        <a:lstStyle/>
        <a:p>
          <a:pPr algn="ctr"/>
          <a:r>
            <a:rPr lang="en-US" altLang="zh-CN" dirty="0" smtClean="0"/>
            <a:t>Human</a:t>
          </a:r>
          <a:endParaRPr lang="zh-CN" altLang="en-US" dirty="0" smtClean="0"/>
        </a:p>
        <a:p>
          <a:pPr algn="ctr"/>
          <a:r>
            <a:rPr lang="en-US" altLang="zh-CN" dirty="0" err="1" smtClean="0"/>
            <a:t>L’homme</a:t>
          </a:r>
          <a:endParaRPr lang="en-US" dirty="0"/>
        </a:p>
      </dgm:t>
    </dgm:pt>
    <dgm:pt modelId="{10E686FF-B31C-7747-893C-A28778EDAAC0}" type="parTrans" cxnId="{55519EC2-BB65-1048-B910-75EC36771AF5}">
      <dgm:prSet/>
      <dgm:spPr/>
      <dgm:t>
        <a:bodyPr/>
        <a:lstStyle/>
        <a:p>
          <a:pPr algn="ctr"/>
          <a:endParaRPr lang="en-US"/>
        </a:p>
      </dgm:t>
    </dgm:pt>
    <dgm:pt modelId="{15B95FE3-9ED9-D64A-9FC4-F209998CFC1A}" type="sibTrans" cxnId="{55519EC2-BB65-1048-B910-75EC36771AF5}">
      <dgm:prSet/>
      <dgm:spPr/>
      <dgm:t>
        <a:bodyPr/>
        <a:lstStyle/>
        <a:p>
          <a:pPr algn="ctr"/>
          <a:endParaRPr lang="en-US"/>
        </a:p>
      </dgm:t>
    </dgm:pt>
    <dgm:pt modelId="{FE618350-F934-E446-82B8-1761C0B5DB06}">
      <dgm:prSet/>
      <dgm:spPr/>
      <dgm:t>
        <a:bodyPr/>
        <a:lstStyle/>
        <a:p>
          <a:pPr algn="ctr"/>
          <a:r>
            <a:rPr lang="en-US" altLang="zh-CN" dirty="0" smtClean="0"/>
            <a:t>Cultural</a:t>
          </a:r>
          <a:r>
            <a:rPr lang="zh-CN" altLang="en-US" dirty="0" smtClean="0"/>
            <a:t> </a:t>
          </a:r>
          <a:r>
            <a:rPr lang="en-US" altLang="zh-CN" dirty="0" smtClean="0"/>
            <a:t>Heritage</a:t>
          </a:r>
          <a:endParaRPr lang="zh-CN" altLang="en-US" dirty="0" smtClean="0"/>
        </a:p>
        <a:p>
          <a:pPr algn="ctr"/>
          <a:r>
            <a:rPr lang="en-US" altLang="en-US" dirty="0" err="1" smtClean="0"/>
            <a:t>héritage</a:t>
          </a:r>
          <a:r>
            <a:rPr lang="en-US" altLang="en-US" dirty="0" smtClean="0"/>
            <a:t> </a:t>
          </a:r>
          <a:r>
            <a:rPr lang="en-US" altLang="en-US" dirty="0" err="1" smtClean="0"/>
            <a:t>culturel</a:t>
          </a:r>
          <a:endParaRPr lang="en-US" dirty="0"/>
        </a:p>
      </dgm:t>
    </dgm:pt>
    <dgm:pt modelId="{9A4A1B13-99DC-E147-B9D2-D2C00C21BE06}" type="sibTrans" cxnId="{BD5C6F3D-9FF1-554E-80F4-48E73A9B68F6}">
      <dgm:prSet/>
      <dgm:spPr/>
      <dgm:t>
        <a:bodyPr/>
        <a:lstStyle/>
        <a:p>
          <a:pPr algn="ctr"/>
          <a:endParaRPr lang="en-US"/>
        </a:p>
      </dgm:t>
    </dgm:pt>
    <dgm:pt modelId="{F8F28531-41E7-DE48-BEAC-C2BBC2EE54D8}" type="parTrans" cxnId="{BD5C6F3D-9FF1-554E-80F4-48E73A9B68F6}">
      <dgm:prSet/>
      <dgm:spPr/>
      <dgm:t>
        <a:bodyPr/>
        <a:lstStyle/>
        <a:p>
          <a:pPr algn="ctr"/>
          <a:endParaRPr lang="en-US"/>
        </a:p>
      </dgm:t>
    </dgm:pt>
    <dgm:pt modelId="{ABEEE9DE-B5B1-EE41-886A-CAC34AF17260}">
      <dgm:prSet/>
      <dgm:spPr/>
      <dgm:t>
        <a:bodyPr/>
        <a:lstStyle/>
        <a:p>
          <a:pPr algn="ctr"/>
          <a:r>
            <a:rPr lang="en-US" altLang="zh-CN" dirty="0" smtClean="0"/>
            <a:t>Heritage</a:t>
          </a:r>
          <a:endParaRPr lang="en-US" dirty="0"/>
        </a:p>
      </dgm:t>
    </dgm:pt>
    <dgm:pt modelId="{D1456F31-3881-1841-99E2-F4ED400E84BD}" type="parTrans" cxnId="{1502704B-C04B-F54E-A957-55C37EA1744E}">
      <dgm:prSet/>
      <dgm:spPr/>
      <dgm:t>
        <a:bodyPr/>
        <a:lstStyle/>
        <a:p>
          <a:endParaRPr lang="en-US"/>
        </a:p>
      </dgm:t>
    </dgm:pt>
    <dgm:pt modelId="{3E63FA85-42D0-5243-A4BB-FA7ABE95B23C}" type="sibTrans" cxnId="{1502704B-C04B-F54E-A957-55C37EA1744E}">
      <dgm:prSet/>
      <dgm:spPr/>
      <dgm:t>
        <a:bodyPr/>
        <a:lstStyle/>
        <a:p>
          <a:endParaRPr lang="en-US"/>
        </a:p>
      </dgm:t>
    </dgm:pt>
    <dgm:pt modelId="{8B895D14-5B5C-BE4B-83B2-7DD8ECEC3844}" type="pres">
      <dgm:prSet presAssocID="{5B45CB5D-83A7-474E-8E85-DF0E95243C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C8375FD-5360-9348-9779-E48B786B55F0}" type="pres">
      <dgm:prSet presAssocID="{FE618350-F934-E446-82B8-1761C0B5DB06}" presName="singleCycle" presStyleCnt="0"/>
      <dgm:spPr/>
    </dgm:pt>
    <dgm:pt modelId="{FA13C913-D37F-4A4A-A94F-0A84C26451DC}" type="pres">
      <dgm:prSet presAssocID="{FE618350-F934-E446-82B8-1761C0B5DB06}" presName="singleCenter" presStyleLbl="node1" presStyleIdx="0" presStyleCnt="4" custScaleX="194244" custScaleY="132585" custLinFactNeighborX="2094" custLinFactNeighborY="852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1EE038E-49B7-D140-83CC-8D906BC9E033}" type="pres">
      <dgm:prSet presAssocID="{39C6DF8F-01C2-2F4A-9FF9-B037262DF588}" presName="Name56" presStyleLbl="parChTrans1D2" presStyleIdx="0" presStyleCnt="3"/>
      <dgm:spPr/>
    </dgm:pt>
    <dgm:pt modelId="{9A99541A-9B42-A447-AEDB-3DEDE41BCD7D}" type="pres">
      <dgm:prSet presAssocID="{5FC83F92-D3BE-B046-9592-E34B9506F50B}" presName="text0" presStyleLbl="node1" presStyleIdx="1" presStyleCnt="4" custAng="10800000" custFlipVert="1" custScaleX="187682" custScaleY="176495" custRadScaleRad="176794" custRadScaleInc="159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BC58F-2A03-9947-BD73-65A2867A5C04}" type="pres">
      <dgm:prSet presAssocID="{10E686FF-B31C-7747-893C-A28778EDAAC0}" presName="Name56" presStyleLbl="parChTrans1D2" presStyleIdx="1" presStyleCnt="3"/>
      <dgm:spPr/>
    </dgm:pt>
    <dgm:pt modelId="{E73697D7-6866-DB41-B8C5-B582F6274886}" type="pres">
      <dgm:prSet presAssocID="{87382061-1851-B84C-ABEF-F6B0472DE4B9}" presName="text0" presStyleLbl="node1" presStyleIdx="2" presStyleCnt="4" custScaleX="219775" custScaleY="163026" custRadScaleRad="169078" custRadScaleInc="241203">
        <dgm:presLayoutVars>
          <dgm:bulletEnabled val="1"/>
        </dgm:presLayoutVars>
      </dgm:prSet>
      <dgm:spPr/>
    </dgm:pt>
    <dgm:pt modelId="{D4B88E16-8E68-9444-91DF-BDFF3A5C7E6B}" type="pres">
      <dgm:prSet presAssocID="{D1456F31-3881-1841-99E2-F4ED400E84BD}" presName="Name56" presStyleLbl="parChTrans1D2" presStyleIdx="2" presStyleCnt="3"/>
      <dgm:spPr/>
    </dgm:pt>
    <dgm:pt modelId="{7D79BD72-67CE-0248-8904-4BFF9AE76914}" type="pres">
      <dgm:prSet presAssocID="{ABEEE9DE-B5B1-EE41-886A-CAC34AF17260}" presName="text0" presStyleLbl="node1" presStyleIdx="3" presStyleCnt="4" custAng="0" custScaleX="227729" custScaleY="166269" custRadScaleRad="93087" custRadScaleInc="205395">
        <dgm:presLayoutVars>
          <dgm:bulletEnabled val="1"/>
        </dgm:presLayoutVars>
      </dgm:prSet>
      <dgm:spPr/>
    </dgm:pt>
  </dgm:ptLst>
  <dgm:cxnLst>
    <dgm:cxn modelId="{CB51B8EE-218D-FC4E-B04D-230BAB5582A6}" type="presOf" srcId="{5B45CB5D-83A7-474E-8E85-DF0E95243C4C}" destId="{8B895D14-5B5C-BE4B-83B2-7DD8ECEC3844}" srcOrd="0" destOrd="0" presId="urn:microsoft.com/office/officeart/2008/layout/RadialCluster"/>
    <dgm:cxn modelId="{55519EC2-BB65-1048-B910-75EC36771AF5}" srcId="{FE618350-F934-E446-82B8-1761C0B5DB06}" destId="{87382061-1851-B84C-ABEF-F6B0472DE4B9}" srcOrd="1" destOrd="0" parTransId="{10E686FF-B31C-7747-893C-A28778EDAAC0}" sibTransId="{15B95FE3-9ED9-D64A-9FC4-F209998CFC1A}"/>
    <dgm:cxn modelId="{1502704B-C04B-F54E-A957-55C37EA1744E}" srcId="{FE618350-F934-E446-82B8-1761C0B5DB06}" destId="{ABEEE9DE-B5B1-EE41-886A-CAC34AF17260}" srcOrd="2" destOrd="0" parTransId="{D1456F31-3881-1841-99E2-F4ED400E84BD}" sibTransId="{3E63FA85-42D0-5243-A4BB-FA7ABE95B23C}"/>
    <dgm:cxn modelId="{BD5C6F3D-9FF1-554E-80F4-48E73A9B68F6}" srcId="{5B45CB5D-83A7-474E-8E85-DF0E95243C4C}" destId="{FE618350-F934-E446-82B8-1761C0B5DB06}" srcOrd="0" destOrd="0" parTransId="{F8F28531-41E7-DE48-BEAC-C2BBC2EE54D8}" sibTransId="{9A4A1B13-99DC-E147-B9D2-D2C00C21BE06}"/>
    <dgm:cxn modelId="{5227E981-5364-A944-9D22-98382800EE37}" type="presOf" srcId="{87382061-1851-B84C-ABEF-F6B0472DE4B9}" destId="{E73697D7-6866-DB41-B8C5-B582F6274886}" srcOrd="0" destOrd="0" presId="urn:microsoft.com/office/officeart/2008/layout/RadialCluster"/>
    <dgm:cxn modelId="{F754C13F-6B99-544B-B101-66CA83E01148}" type="presOf" srcId="{ABEEE9DE-B5B1-EE41-886A-CAC34AF17260}" destId="{7D79BD72-67CE-0248-8904-4BFF9AE76914}" srcOrd="0" destOrd="0" presId="urn:microsoft.com/office/officeart/2008/layout/RadialCluster"/>
    <dgm:cxn modelId="{E6FE7A30-C664-6646-9318-FFDD6CBA2891}" type="presOf" srcId="{39C6DF8F-01C2-2F4A-9FF9-B037262DF588}" destId="{71EE038E-49B7-D140-83CC-8D906BC9E033}" srcOrd="0" destOrd="0" presId="urn:microsoft.com/office/officeart/2008/layout/RadialCluster"/>
    <dgm:cxn modelId="{81963C20-F22D-6545-8B35-3BE8245DF503}" type="presOf" srcId="{D1456F31-3881-1841-99E2-F4ED400E84BD}" destId="{D4B88E16-8E68-9444-91DF-BDFF3A5C7E6B}" srcOrd="0" destOrd="0" presId="urn:microsoft.com/office/officeart/2008/layout/RadialCluster"/>
    <dgm:cxn modelId="{A6C53AE9-AB3A-BA4B-B56C-77478D612362}" type="presOf" srcId="{FE618350-F934-E446-82B8-1761C0B5DB06}" destId="{FA13C913-D37F-4A4A-A94F-0A84C26451DC}" srcOrd="0" destOrd="0" presId="urn:microsoft.com/office/officeart/2008/layout/RadialCluster"/>
    <dgm:cxn modelId="{5DA29015-8CF8-264F-A490-8A9A8EB2DF62}" type="presOf" srcId="{10E686FF-B31C-7747-893C-A28778EDAAC0}" destId="{F9BBC58F-2A03-9947-BD73-65A2867A5C04}" srcOrd="0" destOrd="0" presId="urn:microsoft.com/office/officeart/2008/layout/RadialCluster"/>
    <dgm:cxn modelId="{95E3BABF-6EB0-3E4D-A361-3338380A064B}" srcId="{FE618350-F934-E446-82B8-1761C0B5DB06}" destId="{5FC83F92-D3BE-B046-9592-E34B9506F50B}" srcOrd="0" destOrd="0" parTransId="{39C6DF8F-01C2-2F4A-9FF9-B037262DF588}" sibTransId="{3EAC273A-19E4-DB42-9462-94D9DAA260DF}"/>
    <dgm:cxn modelId="{9D7CF0B3-8DE4-F44D-9922-23A44E92DD7C}" type="presOf" srcId="{5FC83F92-D3BE-B046-9592-E34B9506F50B}" destId="{9A99541A-9B42-A447-AEDB-3DEDE41BCD7D}" srcOrd="0" destOrd="0" presId="urn:microsoft.com/office/officeart/2008/layout/RadialCluster"/>
    <dgm:cxn modelId="{4723AD59-9D19-F543-9451-D467088F706C}" type="presParOf" srcId="{8B895D14-5B5C-BE4B-83B2-7DD8ECEC3844}" destId="{6C8375FD-5360-9348-9779-E48B786B55F0}" srcOrd="0" destOrd="0" presId="urn:microsoft.com/office/officeart/2008/layout/RadialCluster"/>
    <dgm:cxn modelId="{836AAFEA-10A4-AB41-A5C4-4D6CC9D61201}" type="presParOf" srcId="{6C8375FD-5360-9348-9779-E48B786B55F0}" destId="{FA13C913-D37F-4A4A-A94F-0A84C26451DC}" srcOrd="0" destOrd="0" presId="urn:microsoft.com/office/officeart/2008/layout/RadialCluster"/>
    <dgm:cxn modelId="{71D3FDA2-5164-5B48-9F97-D64DEC80C750}" type="presParOf" srcId="{6C8375FD-5360-9348-9779-E48B786B55F0}" destId="{71EE038E-49B7-D140-83CC-8D906BC9E033}" srcOrd="1" destOrd="0" presId="urn:microsoft.com/office/officeart/2008/layout/RadialCluster"/>
    <dgm:cxn modelId="{5F31C96F-C57B-B74B-8A68-73AA1BD07E66}" type="presParOf" srcId="{6C8375FD-5360-9348-9779-E48B786B55F0}" destId="{9A99541A-9B42-A447-AEDB-3DEDE41BCD7D}" srcOrd="2" destOrd="0" presId="urn:microsoft.com/office/officeart/2008/layout/RadialCluster"/>
    <dgm:cxn modelId="{2FC3E1CC-BF3D-2C4F-8B76-D9B293FD4542}" type="presParOf" srcId="{6C8375FD-5360-9348-9779-E48B786B55F0}" destId="{F9BBC58F-2A03-9947-BD73-65A2867A5C04}" srcOrd="3" destOrd="0" presId="urn:microsoft.com/office/officeart/2008/layout/RadialCluster"/>
    <dgm:cxn modelId="{73AF80D9-F977-4C4F-A170-AF8DC4278770}" type="presParOf" srcId="{6C8375FD-5360-9348-9779-E48B786B55F0}" destId="{E73697D7-6866-DB41-B8C5-B582F6274886}" srcOrd="4" destOrd="0" presId="urn:microsoft.com/office/officeart/2008/layout/RadialCluster"/>
    <dgm:cxn modelId="{5266BDBA-BD65-CC44-BE2C-3C79F9098A1D}" type="presParOf" srcId="{6C8375FD-5360-9348-9779-E48B786B55F0}" destId="{D4B88E16-8E68-9444-91DF-BDFF3A5C7E6B}" srcOrd="5" destOrd="0" presId="urn:microsoft.com/office/officeart/2008/layout/RadialCluster"/>
    <dgm:cxn modelId="{E7D6D133-0D69-5C4C-9A1A-1E304845521E}" type="presParOf" srcId="{6C8375FD-5360-9348-9779-E48B786B55F0}" destId="{7D79BD72-67CE-0248-8904-4BFF9AE7691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3C913-D37F-4A4A-A94F-0A84C26451DC}">
      <dsp:nvSpPr>
        <dsp:cNvPr id="0" name=""/>
        <dsp:cNvSpPr/>
      </dsp:nvSpPr>
      <dsp:spPr>
        <a:xfrm>
          <a:off x="3337549" y="2168827"/>
          <a:ext cx="2527352" cy="1725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Cultural</a:t>
          </a:r>
          <a:r>
            <a:rPr lang="zh-CN" altLang="en-US" sz="2600" kern="1200" dirty="0" smtClean="0"/>
            <a:t> </a:t>
          </a:r>
          <a:r>
            <a:rPr lang="en-US" altLang="zh-CN" sz="2600" kern="1200" dirty="0" smtClean="0"/>
            <a:t>Heritage</a:t>
          </a:r>
          <a:endParaRPr lang="zh-CN" alt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err="1" smtClean="0"/>
            <a:t>héritage</a:t>
          </a:r>
          <a:r>
            <a:rPr lang="en-US" altLang="en-US" sz="2600" kern="1200" dirty="0" smtClean="0"/>
            <a:t> </a:t>
          </a:r>
          <a:r>
            <a:rPr lang="en-US" altLang="en-US" sz="2600" kern="1200" dirty="0" err="1" smtClean="0"/>
            <a:t>culturel</a:t>
          </a:r>
          <a:endParaRPr lang="en-US" sz="2600" kern="1200" dirty="0"/>
        </a:p>
      </dsp:txBody>
      <dsp:txXfrm>
        <a:off x="3421761" y="2253039"/>
        <a:ext cx="2358928" cy="1556669"/>
      </dsp:txXfrm>
    </dsp:sp>
    <dsp:sp modelId="{71EE038E-49B7-D140-83CC-8D906BC9E033}">
      <dsp:nvSpPr>
        <dsp:cNvPr id="0" name=""/>
        <dsp:cNvSpPr/>
      </dsp:nvSpPr>
      <dsp:spPr>
        <a:xfrm rot="313">
          <a:off x="5864901" y="3031550"/>
          <a:ext cx="13523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36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541A-9B42-A447-AEDB-3DEDE41BCD7D}">
      <dsp:nvSpPr>
        <dsp:cNvPr id="0" name=""/>
        <dsp:cNvSpPr/>
      </dsp:nvSpPr>
      <dsp:spPr>
        <a:xfrm rot="10800000" flipV="1">
          <a:off x="7217269" y="2262387"/>
          <a:ext cx="1636121" cy="15385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smtClean="0"/>
            <a:t>Water</a:t>
          </a:r>
          <a:endParaRPr lang="zh-CN" altLang="en-US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L</a:t>
          </a:r>
          <a:r>
            <a:rPr lang="en-US" altLang="zh-CN" sz="3500" kern="1200" dirty="0" smtClean="0"/>
            <a:t>’eau</a:t>
          </a:r>
          <a:endParaRPr lang="en-US" sz="3500" kern="1200" dirty="0"/>
        </a:p>
      </dsp:txBody>
      <dsp:txXfrm rot="-10800000">
        <a:off x="7292377" y="2337495"/>
        <a:ext cx="1485905" cy="1388382"/>
      </dsp:txXfrm>
    </dsp:sp>
    <dsp:sp modelId="{F9BBC58F-2A03-9947-BD73-65A2867A5C04}">
      <dsp:nvSpPr>
        <dsp:cNvPr id="0" name=""/>
        <dsp:cNvSpPr/>
      </dsp:nvSpPr>
      <dsp:spPr>
        <a:xfrm rot="10829729">
          <a:off x="2109685" y="3015136"/>
          <a:ext cx="12278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7887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697D7-6866-DB41-B8C5-B582F6274886}">
      <dsp:nvSpPr>
        <dsp:cNvPr id="0" name=""/>
        <dsp:cNvSpPr/>
      </dsp:nvSpPr>
      <dsp:spPr>
        <a:xfrm>
          <a:off x="193815" y="2290951"/>
          <a:ext cx="1915893" cy="1421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/>
            <a:t>Human</a:t>
          </a:r>
          <a:endParaRPr lang="zh-CN" altLang="en-US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err="1" smtClean="0"/>
            <a:t>L’homme</a:t>
          </a:r>
          <a:endParaRPr lang="en-US" sz="3300" kern="1200" dirty="0"/>
        </a:p>
      </dsp:txBody>
      <dsp:txXfrm>
        <a:off x="263191" y="2360327"/>
        <a:ext cx="1777141" cy="1282430"/>
      </dsp:txXfrm>
    </dsp:sp>
    <dsp:sp modelId="{D4B88E16-8E68-9444-91DF-BDFF3A5C7E6B}">
      <dsp:nvSpPr>
        <dsp:cNvPr id="0" name=""/>
        <dsp:cNvSpPr/>
      </dsp:nvSpPr>
      <dsp:spPr>
        <a:xfrm rot="16233390">
          <a:off x="4306833" y="1863102"/>
          <a:ext cx="611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1477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9BD72-67CE-0248-8904-4BFF9AE76914}">
      <dsp:nvSpPr>
        <dsp:cNvPr id="0" name=""/>
        <dsp:cNvSpPr/>
      </dsp:nvSpPr>
      <dsp:spPr>
        <a:xfrm>
          <a:off x="3629965" y="107925"/>
          <a:ext cx="1985232" cy="14494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smtClean="0"/>
            <a:t>Heritage</a:t>
          </a:r>
          <a:endParaRPr lang="en-US" sz="3500" kern="1200" dirty="0"/>
        </a:p>
      </dsp:txBody>
      <dsp:txXfrm>
        <a:off x="3700721" y="178681"/>
        <a:ext cx="1843720" cy="130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68C0-8C91-4F62-A588-4422A1998AAB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0A4598-890F-465F-8D23-748C6AE11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8CB828-B2F2-42CB-9287-F0E9EECDD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8218"/>
          </a:xfrm>
          <a:solidFill>
            <a:srgbClr val="0070C0">
              <a:alpha val="39000"/>
            </a:srgbClr>
          </a:solidFill>
        </p:spPr>
        <p:txBody>
          <a:bodyPr>
            <a:normAutofit/>
          </a:bodyPr>
          <a:lstStyle/>
          <a:p>
            <a:r>
              <a:rPr lang="en-US" sz="2800" spc="2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RURAL HERITAGE- LANDSCAPES AND BEYOND</a:t>
            </a:r>
            <a:br>
              <a:rPr lang="en-US" sz="2800" spc="2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spc="2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PATRIMOINE RURAL - PAYSAGES ET AU-DELÀ</a:t>
            </a:r>
            <a:endParaRPr lang="en-US" sz="5400" spc="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81FE19C-1992-4AB4-AE00-0EAF8B731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89599"/>
            <a:ext cx="9144000" cy="1168399"/>
          </a:xfrm>
          <a:solidFill>
            <a:srgbClr val="996600">
              <a:alpha val="44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600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ICOMOS Advisory Committee Scientific Symposium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FR" sz="2600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Symposium scientifique du Conseil consultatif de l’ICOMOS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17 October 2019 at Marrakesh, Morocco </a:t>
            </a:r>
            <a:endParaRPr lang="en-US" sz="2800" dirty="0">
              <a:solidFill>
                <a:schemeClr val="bg1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FR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17 octobre 2019 à Marrakech, Maroc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8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DF9B5D-539B-46B8-8BEA-DD89AC576E06}"/>
              </a:ext>
            </a:extLst>
          </p:cNvPr>
          <p:cNvSpPr txBox="1"/>
          <p:nvPr/>
        </p:nvSpPr>
        <p:spPr>
          <a:xfrm>
            <a:off x="0" y="1514763"/>
            <a:ext cx="9144000" cy="3170099"/>
          </a:xfrm>
          <a:prstGeom prst="rect">
            <a:avLst/>
          </a:prstGeom>
          <a:solidFill>
            <a:srgbClr val="996633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Maintenance of Water Systems of Cultural Heritage</a:t>
            </a:r>
            <a:r>
              <a:rPr lang="en-US" sz="2800" dirty="0"/>
              <a:t>--</a:t>
            </a:r>
            <a:r>
              <a:rPr lang="en-US" sz="2400" dirty="0"/>
              <a:t>Case studies along “Silk Roads: The Route Networks of </a:t>
            </a:r>
            <a:r>
              <a:rPr lang="en-US" sz="2400" dirty="0" err="1"/>
              <a:t>Chang’an-Tianshan</a:t>
            </a:r>
            <a:r>
              <a:rPr lang="en-US" sz="2400" dirty="0"/>
              <a:t> Corridor”</a:t>
            </a:r>
            <a:br>
              <a:rPr lang="en-US" sz="2400" dirty="0"/>
            </a:br>
            <a:endParaRPr lang="en-US" sz="2400" dirty="0" smtClean="0"/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Entretien</a:t>
            </a:r>
            <a:r>
              <a:rPr lang="en-US" sz="2400" dirty="0">
                <a:solidFill>
                  <a:schemeClr val="bg1"/>
                </a:solidFill>
              </a:rPr>
              <a:t> des </a:t>
            </a:r>
            <a:r>
              <a:rPr lang="en-US" sz="2400" dirty="0" err="1">
                <a:solidFill>
                  <a:schemeClr val="bg1"/>
                </a:solidFill>
              </a:rPr>
              <a:t>réseaux</a:t>
            </a:r>
            <a:r>
              <a:rPr lang="en-US" sz="2400" dirty="0">
                <a:solidFill>
                  <a:schemeClr val="bg1"/>
                </a:solidFill>
              </a:rPr>
              <a:t> de distribution </a:t>
            </a:r>
            <a:r>
              <a:rPr lang="en-US" sz="2400" dirty="0" err="1">
                <a:solidFill>
                  <a:schemeClr val="bg1"/>
                </a:solidFill>
              </a:rPr>
              <a:t>d'eau</a:t>
            </a:r>
            <a:r>
              <a:rPr lang="en-US" sz="2400" dirty="0">
                <a:solidFill>
                  <a:schemeClr val="bg1"/>
                </a:solidFill>
              </a:rPr>
              <a:t> du </a:t>
            </a:r>
            <a:r>
              <a:rPr lang="en-US" sz="2400" dirty="0" err="1">
                <a:solidFill>
                  <a:schemeClr val="bg1"/>
                </a:solidFill>
              </a:rPr>
              <a:t>patrimoine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culturel</a:t>
            </a:r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en-US" sz="2400" dirty="0" err="1">
                <a:solidFill>
                  <a:schemeClr val="bg1"/>
                </a:solidFill>
              </a:rPr>
              <a:t>Études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cas</a:t>
            </a:r>
            <a:r>
              <a:rPr lang="en-US" sz="2400" dirty="0">
                <a:solidFill>
                  <a:schemeClr val="bg1"/>
                </a:solidFill>
              </a:rPr>
              <a:t> le long de «Routes de la </a:t>
            </a:r>
            <a:r>
              <a:rPr lang="en-US" sz="2400" dirty="0" err="1">
                <a:solidFill>
                  <a:schemeClr val="bg1"/>
                </a:solidFill>
              </a:rPr>
              <a:t>soie</a:t>
            </a:r>
            <a:r>
              <a:rPr lang="en-US" sz="2400" dirty="0">
                <a:solidFill>
                  <a:schemeClr val="bg1"/>
                </a:solidFill>
              </a:rPr>
              <a:t>: le </a:t>
            </a:r>
            <a:r>
              <a:rPr lang="en-US" sz="2400" dirty="0" err="1">
                <a:solidFill>
                  <a:schemeClr val="bg1"/>
                </a:solidFill>
              </a:rPr>
              <a:t>réseau</a:t>
            </a:r>
            <a:r>
              <a:rPr lang="en-US" sz="2400" dirty="0">
                <a:solidFill>
                  <a:schemeClr val="bg1"/>
                </a:solidFill>
              </a:rPr>
              <a:t> de routes du corridor </a:t>
            </a:r>
            <a:r>
              <a:rPr lang="en-US" sz="2400" dirty="0" err="1">
                <a:solidFill>
                  <a:schemeClr val="bg1"/>
                </a:solidFill>
              </a:rPr>
              <a:t>Chang'an-Tianshan</a:t>
            </a:r>
            <a:r>
              <a:rPr lang="en-US" sz="2400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Feng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Jian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3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site of </a:t>
            </a:r>
            <a:r>
              <a:rPr lang="en-US" sz="3200" dirty="0" err="1" smtClean="0"/>
              <a:t>Suoyang</a:t>
            </a:r>
            <a:r>
              <a:rPr lang="en-US" sz="3200" dirty="0" smtClean="0"/>
              <a:t> City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52" y="4615887"/>
            <a:ext cx="8562108" cy="19516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City has </a:t>
            </a:r>
            <a:r>
              <a:rPr lang="en-US" sz="1800" dirty="0"/>
              <a:t>been abandoned/</a:t>
            </a:r>
            <a:r>
              <a:rPr lang="en-US" sz="1800" dirty="0">
                <a:solidFill>
                  <a:srgbClr val="2F5597"/>
                </a:solidFill>
              </a:rPr>
              <a:t>La </a:t>
            </a:r>
            <a:r>
              <a:rPr lang="en-US" sz="1800" dirty="0" err="1">
                <a:solidFill>
                  <a:srgbClr val="2F5597"/>
                </a:solidFill>
              </a:rPr>
              <a:t>ville</a:t>
            </a:r>
            <a:r>
              <a:rPr lang="en-US" sz="1800" dirty="0">
                <a:solidFill>
                  <a:srgbClr val="2F5597"/>
                </a:solidFill>
              </a:rPr>
              <a:t> a </a:t>
            </a:r>
            <a:r>
              <a:rPr lang="en-US" sz="1800" dirty="0" err="1">
                <a:solidFill>
                  <a:srgbClr val="2F5597"/>
                </a:solidFill>
              </a:rPr>
              <a:t>été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abandonnée</a:t>
            </a:r>
            <a:endParaRPr lang="en-US" sz="18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Artificial water systems have been abandoned while natural water </a:t>
            </a:r>
            <a:r>
              <a:rPr lang="en-US" sz="1800" dirty="0"/>
              <a:t>still exists/</a:t>
            </a:r>
            <a:r>
              <a:rPr lang="en-US" sz="1800" dirty="0">
                <a:solidFill>
                  <a:srgbClr val="2F5597"/>
                </a:solidFill>
              </a:rPr>
              <a:t>Les </a:t>
            </a:r>
            <a:r>
              <a:rPr lang="en-US" sz="1800" dirty="0" err="1">
                <a:solidFill>
                  <a:srgbClr val="2F5597"/>
                </a:solidFill>
              </a:rPr>
              <a:t>systèmes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d'eau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artificiels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ont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été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abandonnés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alors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que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l'eau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naturelle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existe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toujours</a:t>
            </a:r>
            <a:endParaRPr lang="en-US" sz="18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 smtClean="0"/>
              <a:t>No </a:t>
            </a:r>
            <a:r>
              <a:rPr lang="fr-FR" sz="1800" dirty="0" err="1" smtClean="0"/>
              <a:t>human</a:t>
            </a:r>
            <a:r>
              <a:rPr lang="fr-FR" sz="1800" dirty="0" smtClean="0"/>
              <a:t> </a:t>
            </a:r>
            <a:r>
              <a:rPr lang="fr-FR" sz="1800" dirty="0" err="1" smtClean="0"/>
              <a:t>involved</a:t>
            </a:r>
            <a:r>
              <a:rPr lang="fr-FR" sz="1800" dirty="0"/>
              <a:t>/</a:t>
            </a:r>
            <a:r>
              <a:rPr lang="fr-FR" sz="1800" dirty="0">
                <a:solidFill>
                  <a:srgbClr val="2F5597"/>
                </a:solidFill>
              </a:rPr>
              <a:t>Aucun humain impliqué</a:t>
            </a:r>
            <a:endParaRPr lang="fr-FR" sz="18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/>
              <a:t> </a:t>
            </a:r>
            <a:r>
              <a:rPr lang="fr-FR" sz="1800" dirty="0" err="1" smtClean="0"/>
              <a:t>Preservation+Display+Landscape</a:t>
            </a:r>
            <a:r>
              <a:rPr lang="fr-FR" sz="1800" dirty="0"/>
              <a:t>/</a:t>
            </a:r>
            <a:r>
              <a:rPr lang="fr-FR" sz="1800" dirty="0">
                <a:solidFill>
                  <a:srgbClr val="2F5597"/>
                </a:solidFill>
              </a:rPr>
              <a:t>Préservation + Affichage + Paysage</a:t>
            </a:r>
            <a:endParaRPr lang="fr-FR" sz="18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  <p:pic>
        <p:nvPicPr>
          <p:cNvPr id="5" name="Content Placeholder 3" descr="Screen Shot 2019-09-18 at 10.12.43 AM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" b="9335"/>
          <a:stretch>
            <a:fillRect/>
          </a:stretch>
        </p:blipFill>
        <p:spPr>
          <a:xfrm>
            <a:off x="0" y="806558"/>
            <a:ext cx="9144000" cy="36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Site of </a:t>
            </a:r>
            <a:r>
              <a:rPr lang="en-US" sz="3200" dirty="0" err="1" smtClean="0"/>
              <a:t>Yar</a:t>
            </a:r>
            <a:r>
              <a:rPr lang="en-US" sz="3200" dirty="0" smtClean="0"/>
              <a:t> City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94698"/>
            <a:ext cx="9143999" cy="16840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The city has </a:t>
            </a:r>
            <a:r>
              <a:rPr lang="en-US" sz="2400" dirty="0"/>
              <a:t>been abandoned/</a:t>
            </a:r>
            <a:r>
              <a:rPr lang="en-US" sz="2400" dirty="0">
                <a:solidFill>
                  <a:srgbClr val="2F5597"/>
                </a:solidFill>
              </a:rPr>
              <a:t>La </a:t>
            </a:r>
            <a:r>
              <a:rPr lang="en-US" sz="2400" dirty="0" err="1">
                <a:solidFill>
                  <a:srgbClr val="2F5597"/>
                </a:solidFill>
              </a:rPr>
              <a:t>ville</a:t>
            </a:r>
            <a:r>
              <a:rPr lang="en-US" sz="2400" dirty="0">
                <a:solidFill>
                  <a:srgbClr val="2F5597"/>
                </a:solidFill>
              </a:rPr>
              <a:t> a </a:t>
            </a:r>
            <a:r>
              <a:rPr lang="en-US" sz="2400" dirty="0" err="1">
                <a:solidFill>
                  <a:srgbClr val="2F5597"/>
                </a:solidFill>
              </a:rPr>
              <a:t>été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abandonnée</a:t>
            </a:r>
            <a:endParaRPr lang="en-US" sz="24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Artificial water systems have been abandoned while natural water </a:t>
            </a:r>
            <a:r>
              <a:rPr lang="en-US" sz="2400" dirty="0"/>
              <a:t>still exists/</a:t>
            </a:r>
            <a:r>
              <a:rPr lang="en-US" sz="2400" dirty="0">
                <a:solidFill>
                  <a:srgbClr val="2F5597"/>
                </a:solidFill>
              </a:rPr>
              <a:t>Les </a:t>
            </a:r>
            <a:r>
              <a:rPr lang="en-US" sz="2400" dirty="0" err="1">
                <a:solidFill>
                  <a:srgbClr val="2F5597"/>
                </a:solidFill>
              </a:rPr>
              <a:t>systèmes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d'eau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artificiels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ont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été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abandonnés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alors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que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l'eau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naturelle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existe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toujours</a:t>
            </a:r>
            <a:endParaRPr lang="en-US" sz="24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smtClean="0"/>
              <a:t>No </a:t>
            </a:r>
            <a:r>
              <a:rPr lang="fr-FR" sz="2400" dirty="0" err="1" smtClean="0"/>
              <a:t>human</a:t>
            </a:r>
            <a:r>
              <a:rPr lang="fr-FR" sz="2400" dirty="0" smtClean="0"/>
              <a:t> </a:t>
            </a:r>
            <a:r>
              <a:rPr lang="fr-FR" sz="2400" dirty="0" err="1" smtClean="0"/>
              <a:t>invovled</a:t>
            </a:r>
            <a:r>
              <a:rPr lang="fr-FR" sz="2400" dirty="0"/>
              <a:t> /</a:t>
            </a:r>
            <a:r>
              <a:rPr lang="fr-FR" sz="2400" dirty="0">
                <a:solidFill>
                  <a:srgbClr val="2F5597"/>
                </a:solidFill>
              </a:rPr>
              <a:t>Aucun humain envahi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Preserve natural water to reduce </a:t>
            </a:r>
            <a:r>
              <a:rPr lang="en-US" sz="2400" dirty="0"/>
              <a:t>risks /</a:t>
            </a:r>
            <a:r>
              <a:rPr lang="en-US" sz="2400" dirty="0" err="1">
                <a:solidFill>
                  <a:srgbClr val="2F5597"/>
                </a:solidFill>
              </a:rPr>
              <a:t>Préserver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l'eau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naturelle</a:t>
            </a:r>
            <a:r>
              <a:rPr lang="en-US" sz="2400" dirty="0">
                <a:solidFill>
                  <a:srgbClr val="2F5597"/>
                </a:solidFill>
              </a:rPr>
              <a:t> pour </a:t>
            </a:r>
            <a:r>
              <a:rPr lang="en-US" sz="2400" dirty="0" err="1">
                <a:solidFill>
                  <a:srgbClr val="2F5597"/>
                </a:solidFill>
              </a:rPr>
              <a:t>réduire</a:t>
            </a:r>
            <a:r>
              <a:rPr lang="en-US" sz="2400" dirty="0">
                <a:solidFill>
                  <a:srgbClr val="2F5597"/>
                </a:solidFill>
              </a:rPr>
              <a:t> les </a:t>
            </a:r>
            <a:r>
              <a:rPr lang="en-US" sz="2400" dirty="0" err="1">
                <a:solidFill>
                  <a:srgbClr val="2F5597"/>
                </a:solidFill>
              </a:rPr>
              <a:t>risques</a:t>
            </a:r>
            <a:endParaRPr lang="en-US" sz="2400" dirty="0">
              <a:solidFill>
                <a:srgbClr val="2F559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  <p:pic>
        <p:nvPicPr>
          <p:cNvPr id="5" name="Content Placeholder 3" descr="Screen Shot 2019-09-18 at 11.2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b="7425"/>
          <a:stretch>
            <a:fillRect/>
          </a:stretch>
        </p:blipFill>
        <p:spPr>
          <a:xfrm>
            <a:off x="0" y="1015340"/>
            <a:ext cx="9144000" cy="37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1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83" y="1440440"/>
            <a:ext cx="8562108" cy="48173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Water systems have been reformed during the use </a:t>
            </a:r>
            <a:r>
              <a:rPr lang="en-US" sz="2400" dirty="0"/>
              <a:t>of heritages/</a:t>
            </a:r>
            <a:r>
              <a:rPr lang="en-US" sz="2400" dirty="0">
                <a:solidFill>
                  <a:srgbClr val="2F5597"/>
                </a:solidFill>
              </a:rPr>
              <a:t>Les </a:t>
            </a:r>
            <a:r>
              <a:rPr lang="en-US" sz="2400" dirty="0" err="1">
                <a:solidFill>
                  <a:srgbClr val="2F5597"/>
                </a:solidFill>
              </a:rPr>
              <a:t>systèmes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d'eau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ont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 smtClean="0">
                <a:solidFill>
                  <a:srgbClr val="2F5597"/>
                </a:solidFill>
              </a:rPr>
              <a:t>té</a:t>
            </a:r>
            <a:r>
              <a:rPr lang="en-US" sz="2400" dirty="0" smtClean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réformés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lors</a:t>
            </a:r>
            <a:r>
              <a:rPr lang="en-US" sz="2400" dirty="0">
                <a:solidFill>
                  <a:srgbClr val="2F5597"/>
                </a:solidFill>
              </a:rPr>
              <a:t> de </a:t>
            </a:r>
            <a:r>
              <a:rPr lang="en-US" sz="2400" dirty="0" err="1">
                <a:solidFill>
                  <a:srgbClr val="2F5597"/>
                </a:solidFill>
              </a:rPr>
              <a:t>l'utilisation</a:t>
            </a:r>
            <a:r>
              <a:rPr lang="en-US" sz="2400" dirty="0">
                <a:solidFill>
                  <a:srgbClr val="2F5597"/>
                </a:solidFill>
              </a:rPr>
              <a:t> des </a:t>
            </a:r>
            <a:r>
              <a:rPr lang="en-US" sz="2400" dirty="0" err="1" smtClean="0">
                <a:solidFill>
                  <a:srgbClr val="2F5597"/>
                </a:solidFill>
              </a:rPr>
              <a:t>patrimoines</a:t>
            </a:r>
            <a:endParaRPr lang="en-US" sz="24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Water systems have been changed dramatically </a:t>
            </a:r>
            <a:r>
              <a:rPr lang="en-US" sz="2400" dirty="0"/>
              <a:t>till nowadays/</a:t>
            </a:r>
            <a:r>
              <a:rPr lang="en-US" sz="2400" dirty="0">
                <a:solidFill>
                  <a:srgbClr val="2F5597"/>
                </a:solidFill>
              </a:rPr>
              <a:t>Les </a:t>
            </a:r>
            <a:r>
              <a:rPr lang="en-US" sz="2400" dirty="0" err="1">
                <a:solidFill>
                  <a:srgbClr val="2F5597"/>
                </a:solidFill>
              </a:rPr>
              <a:t>systèmes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d'approvisionnement</a:t>
            </a:r>
            <a:r>
              <a:rPr lang="en-US" sz="2400" dirty="0">
                <a:solidFill>
                  <a:srgbClr val="2F5597"/>
                </a:solidFill>
              </a:rPr>
              <a:t> en eau </a:t>
            </a:r>
            <a:r>
              <a:rPr lang="en-US" sz="2400" dirty="0" err="1">
                <a:solidFill>
                  <a:srgbClr val="2F5597"/>
                </a:solidFill>
              </a:rPr>
              <a:t>ont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été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radicalement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modifiés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jusqu'à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 smtClean="0">
                <a:solidFill>
                  <a:srgbClr val="2F5597"/>
                </a:solidFill>
              </a:rPr>
              <a:t>présent</a:t>
            </a:r>
            <a:endParaRPr lang="en-US" sz="24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err="1" smtClean="0"/>
              <a:t>Authenticity</a:t>
            </a:r>
            <a:r>
              <a:rPr lang="fr-FR" sz="2400" dirty="0" smtClean="0"/>
              <a:t> of water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have </a:t>
            </a:r>
            <a:r>
              <a:rPr lang="fr-FR" sz="2400" dirty="0" err="1" smtClean="0"/>
              <a:t>become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authenticity</a:t>
            </a:r>
            <a:r>
              <a:rPr lang="fr-FR" sz="2400" dirty="0" smtClean="0"/>
              <a:t> of </a:t>
            </a:r>
            <a:r>
              <a:rPr lang="fr-FR" sz="2400" dirty="0" err="1" smtClean="0"/>
              <a:t>heritages</a:t>
            </a:r>
            <a:r>
              <a:rPr lang="fr-FR" sz="2400" dirty="0"/>
              <a:t>/</a:t>
            </a:r>
            <a:r>
              <a:rPr lang="fr-FR" sz="2400" dirty="0">
                <a:solidFill>
                  <a:srgbClr val="2F5597"/>
                </a:solidFill>
              </a:rPr>
              <a:t>L'authenticité des systèmes d'eau est devenue différente de l'authenticité des patrimoines</a:t>
            </a:r>
            <a:endParaRPr lang="fr-FR" sz="24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Human still exists within the part of of </a:t>
            </a:r>
            <a:r>
              <a:rPr lang="en-US" sz="2400" dirty="0"/>
              <a:t>heritage areas/</a:t>
            </a:r>
            <a:r>
              <a:rPr lang="en-US" sz="2400" dirty="0" err="1">
                <a:solidFill>
                  <a:srgbClr val="2F5597"/>
                </a:solidFill>
              </a:rPr>
              <a:t>L'homme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existe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toujours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dans</a:t>
            </a:r>
            <a:r>
              <a:rPr lang="en-US" sz="2400" dirty="0">
                <a:solidFill>
                  <a:srgbClr val="2F5597"/>
                </a:solidFill>
              </a:rPr>
              <a:t> la </a:t>
            </a:r>
            <a:r>
              <a:rPr lang="en-US" sz="2400" dirty="0" err="1">
                <a:solidFill>
                  <a:srgbClr val="2F5597"/>
                </a:solidFill>
              </a:rPr>
              <a:t>partie</a:t>
            </a:r>
            <a:r>
              <a:rPr lang="en-US" sz="2400" dirty="0">
                <a:solidFill>
                  <a:srgbClr val="2F5597"/>
                </a:solidFill>
              </a:rPr>
              <a:t> des zones du </a:t>
            </a:r>
            <a:r>
              <a:rPr lang="en-US" sz="2400" dirty="0" err="1">
                <a:solidFill>
                  <a:srgbClr val="2F5597"/>
                </a:solidFill>
              </a:rPr>
              <a:t>patrimoine</a:t>
            </a:r>
            <a:r>
              <a:rPr lang="en-US" sz="2400" dirty="0">
                <a:solidFill>
                  <a:srgbClr val="2F5597"/>
                </a:solidFill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</p:spTree>
    <p:extLst>
      <p:ext uri="{BB962C8B-B14F-4D97-AF65-F5344CB8AC3E}">
        <p14:creationId xmlns:p14="http://schemas.microsoft.com/office/powerpoint/2010/main" val="42359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Han </a:t>
            </a:r>
            <a:r>
              <a:rPr lang="en-US" sz="3200" dirty="0" err="1" smtClean="0"/>
              <a:t>Chang’an</a:t>
            </a:r>
            <a:r>
              <a:rPr lang="en-US" sz="3200" dirty="0" smtClean="0"/>
              <a:t> City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7" y="5250872"/>
            <a:ext cx="8562108" cy="13278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  <p:pic>
        <p:nvPicPr>
          <p:cNvPr id="6" name="Picture 5" descr="Screen Shot 2019-10-04 at 4.0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05"/>
            <a:ext cx="9144000" cy="56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8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/>
              <a:t>Tang </a:t>
            </a:r>
            <a:r>
              <a:rPr lang="en-US" altLang="zh-CN" sz="3200" dirty="0" err="1" smtClean="0"/>
              <a:t>Chang’an</a:t>
            </a:r>
            <a:r>
              <a:rPr lang="en-US" altLang="zh-CN" sz="3200" dirty="0" smtClean="0"/>
              <a:t> City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7" y="5250872"/>
            <a:ext cx="8562108" cy="13278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  <p:pic>
        <p:nvPicPr>
          <p:cNvPr id="6" name="Picture 5" descr="Screen Shot 2019-10-04 at 4.0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352"/>
            <a:ext cx="9144000" cy="56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7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/>
              <a:t>Conclusion</a:t>
            </a:r>
            <a:r>
              <a:rPr lang="en-US" altLang="zh-CN" sz="3200" dirty="0" smtClean="0"/>
              <a:t>/la conclusion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48" y="1130737"/>
            <a:ext cx="8562108" cy="49566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Water, human and heritage become a </a:t>
            </a:r>
            <a:r>
              <a:rPr lang="zh-CN" altLang="zh-CN" sz="2400" dirty="0" smtClean="0"/>
              <a:t>s</a:t>
            </a:r>
            <a:r>
              <a:rPr lang="en-US" altLang="zh-CN" sz="2400" dirty="0" smtClean="0"/>
              <a:t>table structure as </a:t>
            </a:r>
            <a:r>
              <a:rPr lang="en-US" altLang="zh-CN" sz="2400" dirty="0"/>
              <a:t>cultural heritage/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L'eau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l'homme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et le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patrimoine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deviennent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une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structure stable en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tant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que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patrimoine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culturel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Authenticity of water systems of cultural heritages has changed based on the changes of function of water systems </a:t>
            </a:r>
            <a:r>
              <a:rPr lang="en-US" altLang="zh-CN" sz="2400" dirty="0"/>
              <a:t>along </a:t>
            </a:r>
            <a:r>
              <a:rPr lang="en-US" altLang="zh-CN" sz="2400" dirty="0" smtClean="0"/>
              <a:t>history/</a:t>
            </a:r>
            <a:r>
              <a:rPr lang="en-US" altLang="zh-CN" sz="2400" dirty="0" err="1" smtClean="0">
                <a:solidFill>
                  <a:srgbClr val="2F5597"/>
                </a:solidFill>
              </a:rPr>
              <a:t>L'authenticité</a:t>
            </a:r>
            <a:r>
              <a:rPr lang="en-US" altLang="zh-CN" sz="2400" dirty="0" smtClean="0">
                <a:solidFill>
                  <a:srgbClr val="2F5597"/>
                </a:solidFill>
              </a:rPr>
              <a:t> </a:t>
            </a:r>
            <a:r>
              <a:rPr lang="en-US" altLang="zh-CN" sz="2400" dirty="0">
                <a:solidFill>
                  <a:srgbClr val="2F5597"/>
                </a:solidFill>
              </a:rPr>
              <a:t>des </a:t>
            </a:r>
            <a:r>
              <a:rPr lang="en-US" altLang="zh-CN" sz="2400" dirty="0" err="1">
                <a:solidFill>
                  <a:srgbClr val="2F5597"/>
                </a:solidFill>
              </a:rPr>
              <a:t>systèmes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hydriques</a:t>
            </a:r>
            <a:r>
              <a:rPr lang="en-US" altLang="zh-CN" sz="2400" dirty="0">
                <a:solidFill>
                  <a:srgbClr val="2F5597"/>
                </a:solidFill>
              </a:rPr>
              <a:t> des </a:t>
            </a:r>
            <a:r>
              <a:rPr lang="en-US" altLang="zh-CN" sz="2400" dirty="0" err="1">
                <a:solidFill>
                  <a:srgbClr val="2F5597"/>
                </a:solidFill>
              </a:rPr>
              <a:t>patrimoines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culturels</a:t>
            </a:r>
            <a:r>
              <a:rPr lang="en-US" altLang="zh-CN" sz="2400" dirty="0">
                <a:solidFill>
                  <a:srgbClr val="2F5597"/>
                </a:solidFill>
              </a:rPr>
              <a:t> a </a:t>
            </a:r>
            <a:r>
              <a:rPr lang="en-US" altLang="zh-CN" sz="2400" dirty="0" err="1">
                <a:solidFill>
                  <a:srgbClr val="2F5597"/>
                </a:solidFill>
              </a:rPr>
              <a:t>évolué</a:t>
            </a:r>
            <a:r>
              <a:rPr lang="en-US" altLang="zh-CN" sz="2400" dirty="0">
                <a:solidFill>
                  <a:srgbClr val="2F5597"/>
                </a:solidFill>
              </a:rPr>
              <a:t> en </a:t>
            </a:r>
            <a:r>
              <a:rPr lang="en-US" altLang="zh-CN" sz="2400" dirty="0" err="1">
                <a:solidFill>
                  <a:srgbClr val="2F5597"/>
                </a:solidFill>
              </a:rPr>
              <a:t>fonction</a:t>
            </a:r>
            <a:r>
              <a:rPr lang="en-US" altLang="zh-CN" sz="2400" dirty="0">
                <a:solidFill>
                  <a:srgbClr val="2F5597"/>
                </a:solidFill>
              </a:rPr>
              <a:t> des </a:t>
            </a:r>
            <a:r>
              <a:rPr lang="en-US" altLang="zh-CN" sz="2400" dirty="0" err="1">
                <a:solidFill>
                  <a:srgbClr val="2F5597"/>
                </a:solidFill>
              </a:rPr>
              <a:t>changements</a:t>
            </a:r>
            <a:r>
              <a:rPr lang="en-US" altLang="zh-CN" sz="2400" dirty="0">
                <a:solidFill>
                  <a:srgbClr val="2F5597"/>
                </a:solidFill>
              </a:rPr>
              <a:t> de </a:t>
            </a:r>
            <a:r>
              <a:rPr lang="en-US" altLang="zh-CN" sz="2400" dirty="0" err="1">
                <a:solidFill>
                  <a:srgbClr val="2F5597"/>
                </a:solidFill>
              </a:rPr>
              <a:t>fonction</a:t>
            </a:r>
            <a:r>
              <a:rPr lang="en-US" altLang="zh-CN" sz="2400" dirty="0">
                <a:solidFill>
                  <a:srgbClr val="2F5597"/>
                </a:solidFill>
              </a:rPr>
              <a:t> des </a:t>
            </a:r>
            <a:r>
              <a:rPr lang="en-US" altLang="zh-CN" sz="2400" dirty="0" err="1">
                <a:solidFill>
                  <a:srgbClr val="2F5597"/>
                </a:solidFill>
              </a:rPr>
              <a:t>systèmes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hydriques</a:t>
            </a:r>
            <a:r>
              <a:rPr lang="en-US" altLang="zh-CN" sz="2400" dirty="0">
                <a:solidFill>
                  <a:srgbClr val="2F5597"/>
                </a:solidFill>
              </a:rPr>
              <a:t> au </a:t>
            </a:r>
            <a:r>
              <a:rPr lang="en-US" altLang="zh-CN" sz="2400" dirty="0" err="1">
                <a:solidFill>
                  <a:srgbClr val="2F5597"/>
                </a:solidFill>
              </a:rPr>
              <a:t>cours</a:t>
            </a:r>
            <a:r>
              <a:rPr lang="en-US" altLang="zh-CN" sz="2400" dirty="0">
                <a:solidFill>
                  <a:srgbClr val="2F5597"/>
                </a:solidFill>
              </a:rPr>
              <a:t> de </a:t>
            </a:r>
            <a:r>
              <a:rPr lang="en-US" altLang="zh-CN" sz="2400" dirty="0" err="1">
                <a:solidFill>
                  <a:srgbClr val="2F5597"/>
                </a:solidFill>
              </a:rPr>
              <a:t>l'histoire</a:t>
            </a:r>
            <a:r>
              <a:rPr lang="en-US" altLang="zh-CN" sz="2400" dirty="0">
                <a:solidFill>
                  <a:srgbClr val="2F5597"/>
                </a:solidFill>
              </a:rPr>
              <a:t>.</a:t>
            </a:r>
            <a:endParaRPr lang="en-US" altLang="zh-CN" sz="24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Maintenance of water systems of cultural heritages should base on the development of authenticity of water systems of </a:t>
            </a:r>
            <a:r>
              <a:rPr lang="en-US" altLang="zh-CN" sz="2400" dirty="0"/>
              <a:t>cultural heritages/</a:t>
            </a:r>
            <a:r>
              <a:rPr lang="en-US" altLang="zh-CN" sz="2400" dirty="0" err="1">
                <a:solidFill>
                  <a:srgbClr val="2F5597"/>
                </a:solidFill>
              </a:rPr>
              <a:t>L’entretien</a:t>
            </a:r>
            <a:r>
              <a:rPr lang="en-US" altLang="zh-CN" sz="2400" dirty="0">
                <a:solidFill>
                  <a:srgbClr val="2F5597"/>
                </a:solidFill>
              </a:rPr>
              <a:t> des </a:t>
            </a:r>
            <a:r>
              <a:rPr lang="en-US" altLang="zh-CN" sz="2400" dirty="0" err="1">
                <a:solidFill>
                  <a:srgbClr val="2F5597"/>
                </a:solidFill>
              </a:rPr>
              <a:t>systèmes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hydrologiques</a:t>
            </a:r>
            <a:r>
              <a:rPr lang="en-US" altLang="zh-CN" sz="2400" dirty="0">
                <a:solidFill>
                  <a:srgbClr val="2F5597"/>
                </a:solidFill>
              </a:rPr>
              <a:t> des </a:t>
            </a:r>
            <a:r>
              <a:rPr lang="en-US" altLang="zh-CN" sz="2400" dirty="0" err="1">
                <a:solidFill>
                  <a:srgbClr val="2F5597"/>
                </a:solidFill>
              </a:rPr>
              <a:t>patrimoines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culturels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devrait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reposer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sur</a:t>
            </a:r>
            <a:r>
              <a:rPr lang="en-US" altLang="zh-CN" sz="2400" dirty="0">
                <a:solidFill>
                  <a:srgbClr val="2F5597"/>
                </a:solidFill>
              </a:rPr>
              <a:t> le </a:t>
            </a:r>
            <a:r>
              <a:rPr lang="en-US" altLang="zh-CN" sz="2400" dirty="0" err="1">
                <a:solidFill>
                  <a:srgbClr val="2F5597"/>
                </a:solidFill>
              </a:rPr>
              <a:t>développement</a:t>
            </a:r>
            <a:r>
              <a:rPr lang="en-US" altLang="zh-CN" sz="2400" dirty="0">
                <a:solidFill>
                  <a:srgbClr val="2F5597"/>
                </a:solidFill>
              </a:rPr>
              <a:t> de </a:t>
            </a:r>
            <a:r>
              <a:rPr lang="en-US" altLang="zh-CN" sz="2400" dirty="0" err="1">
                <a:solidFill>
                  <a:srgbClr val="2F5597"/>
                </a:solidFill>
              </a:rPr>
              <a:t>l’authenticité</a:t>
            </a:r>
            <a:r>
              <a:rPr lang="en-US" altLang="zh-CN" sz="2400" dirty="0">
                <a:solidFill>
                  <a:srgbClr val="2F5597"/>
                </a:solidFill>
              </a:rPr>
              <a:t> des </a:t>
            </a:r>
            <a:r>
              <a:rPr lang="en-US" altLang="zh-CN" sz="2400" dirty="0" err="1">
                <a:solidFill>
                  <a:srgbClr val="2F5597"/>
                </a:solidFill>
              </a:rPr>
              <a:t>systèmes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aquatiques</a:t>
            </a:r>
            <a:r>
              <a:rPr lang="en-US" altLang="zh-CN" sz="2400" dirty="0">
                <a:solidFill>
                  <a:srgbClr val="2F5597"/>
                </a:solidFill>
              </a:rPr>
              <a:t> des </a:t>
            </a:r>
            <a:r>
              <a:rPr lang="en-US" altLang="zh-CN" sz="2400" dirty="0" err="1">
                <a:solidFill>
                  <a:srgbClr val="2F5597"/>
                </a:solidFill>
              </a:rPr>
              <a:t>patrimoines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culturels</a:t>
            </a:r>
            <a:r>
              <a:rPr lang="en-US" altLang="zh-CN" sz="2400" dirty="0">
                <a:solidFill>
                  <a:srgbClr val="2F5597"/>
                </a:solidFill>
              </a:rPr>
              <a:t>.</a:t>
            </a:r>
            <a:endParaRPr lang="en-US" sz="2400" dirty="0">
              <a:solidFill>
                <a:srgbClr val="2F559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</p:spTree>
    <p:extLst>
      <p:ext uri="{BB962C8B-B14F-4D97-AF65-F5344CB8AC3E}">
        <p14:creationId xmlns:p14="http://schemas.microsoft.com/office/powerpoint/2010/main" val="380529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/>
              <a:t>Introduction/</a:t>
            </a:r>
            <a:r>
              <a:rPr lang="en-US" altLang="zh-CN" sz="3200" dirty="0" err="1" smtClean="0"/>
              <a:t>l’introduction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73" y="1734743"/>
            <a:ext cx="8562108" cy="3934434"/>
          </a:xfrm>
        </p:spPr>
        <p:txBody>
          <a:bodyPr>
            <a:normAutofit/>
          </a:bodyPr>
          <a:lstStyle/>
          <a:p>
            <a:r>
              <a:rPr lang="zh-CN" altLang="zh-CN" sz="2400" dirty="0" smtClean="0"/>
              <a:t>R</a:t>
            </a:r>
            <a:r>
              <a:rPr lang="en-US" altLang="zh-CN" sz="2400" dirty="0" err="1" smtClean="0"/>
              <a:t>elationship</a:t>
            </a:r>
            <a:r>
              <a:rPr lang="en-US" altLang="zh-CN" sz="2400" dirty="0" smtClean="0"/>
              <a:t> among human, heritage </a:t>
            </a:r>
            <a:r>
              <a:rPr lang="en-US" altLang="zh-CN" sz="2400" dirty="0"/>
              <a:t>and water/</a:t>
            </a:r>
            <a:r>
              <a:rPr lang="en-US" altLang="zh-CN" sz="2400" dirty="0">
                <a:solidFill>
                  <a:srgbClr val="2F5597"/>
                </a:solidFill>
              </a:rPr>
              <a:t>Relation entre </a:t>
            </a:r>
            <a:r>
              <a:rPr lang="en-US" altLang="zh-CN" sz="2400" dirty="0" err="1">
                <a:solidFill>
                  <a:srgbClr val="2F5597"/>
                </a:solidFill>
              </a:rPr>
              <a:t>l'homme</a:t>
            </a:r>
            <a:r>
              <a:rPr lang="en-US" altLang="zh-CN" sz="2400" dirty="0">
                <a:solidFill>
                  <a:srgbClr val="2F5597"/>
                </a:solidFill>
              </a:rPr>
              <a:t>, le </a:t>
            </a:r>
            <a:r>
              <a:rPr lang="en-US" altLang="zh-CN" sz="2400" dirty="0" err="1">
                <a:solidFill>
                  <a:srgbClr val="2F5597"/>
                </a:solidFill>
              </a:rPr>
              <a:t>patrimoine</a:t>
            </a:r>
            <a:r>
              <a:rPr lang="en-US" altLang="zh-CN" sz="2400" dirty="0">
                <a:solidFill>
                  <a:srgbClr val="2F5597"/>
                </a:solidFill>
              </a:rPr>
              <a:t> et </a:t>
            </a:r>
            <a:r>
              <a:rPr lang="en-US" altLang="zh-CN" sz="2400" dirty="0" err="1" smtClean="0">
                <a:solidFill>
                  <a:srgbClr val="2F5597"/>
                </a:solidFill>
              </a:rPr>
              <a:t>l'eau</a:t>
            </a:r>
            <a:endParaRPr lang="en-US" altLang="zh-CN" sz="2400" dirty="0" smtClean="0">
              <a:solidFill>
                <a:srgbClr val="2F5597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Case studies along “Silk Roads: The Routes Network of </a:t>
            </a:r>
            <a:r>
              <a:rPr lang="en-US" sz="2400" dirty="0" err="1"/>
              <a:t>Chang’an-Tianshan</a:t>
            </a:r>
            <a:r>
              <a:rPr lang="en-US" sz="2400" dirty="0"/>
              <a:t> Corridor”/</a:t>
            </a:r>
            <a:r>
              <a:rPr lang="en-US" sz="2400" dirty="0" err="1">
                <a:solidFill>
                  <a:srgbClr val="2F5597"/>
                </a:solidFill>
              </a:rPr>
              <a:t>Études</a:t>
            </a:r>
            <a:r>
              <a:rPr lang="en-US" sz="2400" dirty="0">
                <a:solidFill>
                  <a:srgbClr val="2F5597"/>
                </a:solidFill>
              </a:rPr>
              <a:t> de </a:t>
            </a:r>
            <a:r>
              <a:rPr lang="en-US" sz="2400" dirty="0" err="1">
                <a:solidFill>
                  <a:srgbClr val="2F5597"/>
                </a:solidFill>
              </a:rPr>
              <a:t>cas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sur</a:t>
            </a:r>
            <a:r>
              <a:rPr lang="en-US" sz="2400" dirty="0">
                <a:solidFill>
                  <a:srgbClr val="2F5597"/>
                </a:solidFill>
              </a:rPr>
              <a:t> «Routes de la </a:t>
            </a:r>
            <a:r>
              <a:rPr lang="en-US" sz="2400" dirty="0" err="1">
                <a:solidFill>
                  <a:srgbClr val="2F5597"/>
                </a:solidFill>
              </a:rPr>
              <a:t>soie</a:t>
            </a:r>
            <a:r>
              <a:rPr lang="en-US" sz="2400" dirty="0">
                <a:solidFill>
                  <a:srgbClr val="2F5597"/>
                </a:solidFill>
              </a:rPr>
              <a:t>: le </a:t>
            </a:r>
            <a:r>
              <a:rPr lang="en-US" sz="2400" dirty="0" err="1">
                <a:solidFill>
                  <a:srgbClr val="2F5597"/>
                </a:solidFill>
              </a:rPr>
              <a:t>réseau</a:t>
            </a:r>
            <a:r>
              <a:rPr lang="en-US" sz="2400" dirty="0">
                <a:solidFill>
                  <a:srgbClr val="2F5597"/>
                </a:solidFill>
              </a:rPr>
              <a:t> de routes du corridor </a:t>
            </a:r>
            <a:r>
              <a:rPr lang="en-US" sz="2400" dirty="0" err="1">
                <a:solidFill>
                  <a:srgbClr val="2F5597"/>
                </a:solidFill>
              </a:rPr>
              <a:t>Chang’an-Tianshan</a:t>
            </a:r>
            <a:r>
              <a:rPr lang="en-US" sz="2400" dirty="0">
                <a:solidFill>
                  <a:srgbClr val="2F5597"/>
                </a:solidFill>
              </a:rPr>
              <a:t>»</a:t>
            </a:r>
          </a:p>
          <a:p>
            <a:pPr marL="0" indent="0">
              <a:buNone/>
            </a:pPr>
            <a:endParaRPr lang="en-US" sz="2400" dirty="0">
              <a:solidFill>
                <a:srgbClr val="2F5597"/>
              </a:solidFill>
            </a:endParaRPr>
          </a:p>
          <a:p>
            <a:r>
              <a:rPr lang="en-US" sz="2400" dirty="0" smtClean="0"/>
              <a:t>Conclusion/</a:t>
            </a:r>
            <a:r>
              <a:rPr lang="en-US" altLang="zh-CN" sz="2400" dirty="0" smtClean="0">
                <a:solidFill>
                  <a:srgbClr val="2F5597"/>
                </a:solidFill>
              </a:rPr>
              <a:t>la conclusion</a:t>
            </a:r>
            <a:endParaRPr lang="en-US" sz="2400" dirty="0">
              <a:solidFill>
                <a:srgbClr val="2F559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711" y="17812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1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406"/>
            <a:ext cx="9144000" cy="119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Heritage Human and Water</a:t>
            </a:r>
            <a:br>
              <a:rPr lang="en-US" sz="3200" dirty="0" smtClean="0"/>
            </a:br>
            <a:r>
              <a:rPr lang="en-US" altLang="zh-CN" sz="3200" dirty="0" err="1"/>
              <a:t>l'homme</a:t>
            </a:r>
            <a:r>
              <a:rPr lang="en-US" altLang="zh-CN" sz="3200" dirty="0"/>
              <a:t>, le </a:t>
            </a:r>
            <a:r>
              <a:rPr lang="en-US" altLang="zh-CN" sz="3200" dirty="0" err="1"/>
              <a:t>patrimoine</a:t>
            </a:r>
            <a:r>
              <a:rPr lang="en-US" altLang="zh-CN" sz="3200" dirty="0"/>
              <a:t> et </a:t>
            </a:r>
            <a:r>
              <a:rPr lang="en-US" altLang="zh-CN" sz="3200" dirty="0" err="1"/>
              <a:t>l'eau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70775"/>
              </p:ext>
            </p:extLst>
          </p:nvPr>
        </p:nvGraphicFramePr>
        <p:xfrm>
          <a:off x="-77443" y="1517976"/>
          <a:ext cx="9000335" cy="43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</p:spTree>
    <p:extLst>
      <p:ext uri="{BB962C8B-B14F-4D97-AF65-F5344CB8AC3E}">
        <p14:creationId xmlns:p14="http://schemas.microsoft.com/office/powerpoint/2010/main" val="350530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5931"/>
            <a:ext cx="8998796" cy="50961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zh-CN" altLang="zh-CN" sz="2400" dirty="0" smtClean="0"/>
              <a:t>H</a:t>
            </a:r>
            <a:r>
              <a:rPr lang="en-US" altLang="zh-CN" sz="2400" dirty="0" err="1" smtClean="0"/>
              <a:t>uman</a:t>
            </a:r>
            <a:r>
              <a:rPr lang="en-US" altLang="zh-CN" sz="2400" dirty="0" smtClean="0"/>
              <a:t> interacted with water </a:t>
            </a:r>
            <a:r>
              <a:rPr lang="en-US" altLang="zh-CN" sz="2400" dirty="0"/>
              <a:t>during excavation/</a:t>
            </a:r>
            <a:r>
              <a:rPr lang="en-US" altLang="zh-CN" sz="2400" dirty="0" err="1">
                <a:solidFill>
                  <a:srgbClr val="2F5597"/>
                </a:solidFill>
              </a:rPr>
              <a:t>L'homme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interagit</a:t>
            </a:r>
            <a:r>
              <a:rPr lang="en-US" altLang="zh-CN" sz="2400" dirty="0">
                <a:solidFill>
                  <a:srgbClr val="2F5597"/>
                </a:solidFill>
              </a:rPr>
              <a:t> avec </a:t>
            </a:r>
            <a:r>
              <a:rPr lang="en-US" altLang="zh-CN" sz="2400" dirty="0" err="1">
                <a:solidFill>
                  <a:srgbClr val="2F5597"/>
                </a:solidFill>
              </a:rPr>
              <a:t>l'eau</a:t>
            </a:r>
            <a:r>
              <a:rPr lang="en-US" altLang="zh-CN" sz="2400" dirty="0">
                <a:solidFill>
                  <a:srgbClr val="2F5597"/>
                </a:solidFill>
              </a:rPr>
              <a:t> pendant les </a:t>
            </a:r>
            <a:r>
              <a:rPr lang="en-US" altLang="zh-CN" sz="2400" dirty="0" err="1">
                <a:solidFill>
                  <a:srgbClr val="2F5597"/>
                </a:solidFill>
              </a:rPr>
              <a:t>fouilles</a:t>
            </a:r>
            <a:r>
              <a:rPr lang="en-US" sz="2400" dirty="0" smtClean="0">
                <a:solidFill>
                  <a:srgbClr val="2F5597"/>
                </a:solidFill>
              </a:rPr>
              <a:t>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zh-CN" sz="2400" dirty="0" smtClean="0"/>
              <a:t>N</a:t>
            </a:r>
            <a:r>
              <a:rPr lang="en-US" altLang="zh-CN" sz="2400" dirty="0" err="1" smtClean="0"/>
              <a:t>owadys</a:t>
            </a:r>
            <a:r>
              <a:rPr lang="en-US" altLang="zh-CN" sz="2400" dirty="0" smtClean="0"/>
              <a:t>, function of water </a:t>
            </a:r>
            <a:r>
              <a:rPr lang="en-US" altLang="zh-CN" sz="2400" dirty="0"/>
              <a:t>has changed/</a:t>
            </a:r>
            <a:r>
              <a:rPr lang="en-US" altLang="zh-CN" sz="2400" dirty="0">
                <a:solidFill>
                  <a:srgbClr val="2F5597"/>
                </a:solidFill>
              </a:rPr>
              <a:t>De </a:t>
            </a:r>
            <a:r>
              <a:rPr lang="en-US" altLang="zh-CN" sz="2400" dirty="0" err="1">
                <a:solidFill>
                  <a:srgbClr val="2F5597"/>
                </a:solidFill>
              </a:rPr>
              <a:t>nos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jours</a:t>
            </a:r>
            <a:r>
              <a:rPr lang="en-US" altLang="zh-CN" sz="2400" dirty="0">
                <a:solidFill>
                  <a:srgbClr val="2F5597"/>
                </a:solidFill>
              </a:rPr>
              <a:t>, la </a:t>
            </a:r>
            <a:r>
              <a:rPr lang="en-US" altLang="zh-CN" sz="2400" dirty="0" err="1">
                <a:solidFill>
                  <a:srgbClr val="2F5597"/>
                </a:solidFill>
              </a:rPr>
              <a:t>fonction</a:t>
            </a:r>
            <a:r>
              <a:rPr lang="en-US" altLang="zh-CN" sz="2400" dirty="0">
                <a:solidFill>
                  <a:srgbClr val="2F5597"/>
                </a:solidFill>
              </a:rPr>
              <a:t> de </a:t>
            </a:r>
            <a:r>
              <a:rPr lang="en-US" altLang="zh-CN" sz="2400" dirty="0" err="1">
                <a:solidFill>
                  <a:srgbClr val="2F5597"/>
                </a:solidFill>
              </a:rPr>
              <a:t>l'eau</a:t>
            </a:r>
            <a:r>
              <a:rPr lang="en-US" altLang="zh-CN" sz="2400" dirty="0">
                <a:solidFill>
                  <a:srgbClr val="2F5597"/>
                </a:solidFill>
              </a:rPr>
              <a:t> a </a:t>
            </a:r>
            <a:r>
              <a:rPr lang="en-US" altLang="zh-CN" sz="2400" dirty="0" err="1">
                <a:solidFill>
                  <a:srgbClr val="2F5597"/>
                </a:solidFill>
              </a:rPr>
              <a:t>changé</a:t>
            </a:r>
            <a:r>
              <a:rPr lang="en-US" altLang="zh-CN" sz="2400" dirty="0">
                <a:solidFill>
                  <a:srgbClr val="2F5597"/>
                </a:solidFill>
              </a:rPr>
              <a:t>.</a:t>
            </a:r>
            <a:endParaRPr lang="en-US" altLang="zh-CN" sz="24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 smtClean="0"/>
              <a:t> Authenticity of water systems of cultural heritage maintain the same as that of the authenticity </a:t>
            </a:r>
            <a:r>
              <a:rPr lang="en-US" altLang="zh-CN" sz="2400" dirty="0"/>
              <a:t>of heritage/</a:t>
            </a:r>
            <a:r>
              <a:rPr lang="en-US" altLang="zh-CN" sz="2400" dirty="0" err="1">
                <a:solidFill>
                  <a:srgbClr val="2F5597"/>
                </a:solidFill>
              </a:rPr>
              <a:t>L’authenticité</a:t>
            </a:r>
            <a:r>
              <a:rPr lang="en-US" altLang="zh-CN" sz="2400" dirty="0">
                <a:solidFill>
                  <a:srgbClr val="2F5597"/>
                </a:solidFill>
              </a:rPr>
              <a:t> des </a:t>
            </a:r>
            <a:r>
              <a:rPr lang="en-US" altLang="zh-CN" sz="2400" dirty="0" err="1">
                <a:solidFill>
                  <a:srgbClr val="2F5597"/>
                </a:solidFill>
              </a:rPr>
              <a:t>systèmes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d’eau</a:t>
            </a:r>
            <a:r>
              <a:rPr lang="en-US" altLang="zh-CN" sz="2400" dirty="0">
                <a:solidFill>
                  <a:srgbClr val="2F5597"/>
                </a:solidFill>
              </a:rPr>
              <a:t> du </a:t>
            </a:r>
            <a:r>
              <a:rPr lang="en-US" altLang="zh-CN" sz="2400" dirty="0" err="1">
                <a:solidFill>
                  <a:srgbClr val="2F5597"/>
                </a:solidFill>
              </a:rPr>
              <a:t>patrimoine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culturel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est</a:t>
            </a:r>
            <a:r>
              <a:rPr lang="en-US" altLang="zh-CN" sz="2400" dirty="0">
                <a:solidFill>
                  <a:srgbClr val="2F5597"/>
                </a:solidFill>
              </a:rPr>
              <a:t> la </a:t>
            </a:r>
            <a:r>
              <a:rPr lang="en-US" altLang="zh-CN" sz="2400" dirty="0" err="1">
                <a:solidFill>
                  <a:srgbClr val="2F5597"/>
                </a:solidFill>
              </a:rPr>
              <a:t>même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que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celle</a:t>
            </a:r>
            <a:r>
              <a:rPr lang="en-US" altLang="zh-CN" sz="2400" dirty="0">
                <a:solidFill>
                  <a:srgbClr val="2F5597"/>
                </a:solidFill>
              </a:rPr>
              <a:t> de </a:t>
            </a:r>
            <a:r>
              <a:rPr lang="en-US" altLang="zh-CN" sz="2400" dirty="0" err="1">
                <a:solidFill>
                  <a:srgbClr val="2F5597"/>
                </a:solidFill>
              </a:rPr>
              <a:t>l’authenticité</a:t>
            </a:r>
            <a:r>
              <a:rPr lang="en-US" altLang="zh-CN" sz="2400" dirty="0">
                <a:solidFill>
                  <a:srgbClr val="2F5597"/>
                </a:solidFill>
              </a:rPr>
              <a:t> du </a:t>
            </a:r>
            <a:r>
              <a:rPr lang="en-US" altLang="zh-CN" sz="2400" dirty="0" err="1">
                <a:solidFill>
                  <a:srgbClr val="2F5597"/>
                </a:solidFill>
              </a:rPr>
              <a:t>patrimoine</a:t>
            </a:r>
            <a:endParaRPr lang="en-US" altLang="zh-CN" sz="24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24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 smtClean="0"/>
              <a:t> Methodology to maintain: to preserve water and therefore reduce risk </a:t>
            </a:r>
            <a:r>
              <a:rPr lang="en-US" altLang="zh-CN" sz="2400" dirty="0"/>
              <a:t>on heritages/</a:t>
            </a:r>
            <a:r>
              <a:rPr lang="en-US" altLang="zh-CN" sz="2400" dirty="0" err="1">
                <a:solidFill>
                  <a:srgbClr val="2F5597"/>
                </a:solidFill>
              </a:rPr>
              <a:t>Méthodologie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à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maintenir</a:t>
            </a:r>
            <a:r>
              <a:rPr lang="en-US" altLang="zh-CN" sz="2400" dirty="0">
                <a:solidFill>
                  <a:srgbClr val="2F5597"/>
                </a:solidFill>
              </a:rPr>
              <a:t>: </a:t>
            </a:r>
            <a:r>
              <a:rPr lang="en-US" altLang="zh-CN" sz="2400" dirty="0" err="1">
                <a:solidFill>
                  <a:srgbClr val="2F5597"/>
                </a:solidFill>
              </a:rPr>
              <a:t>préserver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l'eau</a:t>
            </a:r>
            <a:r>
              <a:rPr lang="en-US" altLang="zh-CN" sz="2400" dirty="0">
                <a:solidFill>
                  <a:srgbClr val="2F5597"/>
                </a:solidFill>
              </a:rPr>
              <a:t> et </a:t>
            </a:r>
            <a:r>
              <a:rPr lang="en-US" altLang="zh-CN" sz="2400" dirty="0" err="1">
                <a:solidFill>
                  <a:srgbClr val="2F5597"/>
                </a:solidFill>
              </a:rPr>
              <a:t>donc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réduire</a:t>
            </a:r>
            <a:r>
              <a:rPr lang="en-US" altLang="zh-CN" sz="2400" dirty="0">
                <a:solidFill>
                  <a:srgbClr val="2F5597"/>
                </a:solidFill>
              </a:rPr>
              <a:t> les </a:t>
            </a:r>
            <a:r>
              <a:rPr lang="en-US" altLang="zh-CN" sz="2400" dirty="0" err="1">
                <a:solidFill>
                  <a:srgbClr val="2F5597"/>
                </a:solidFill>
              </a:rPr>
              <a:t>risques</a:t>
            </a:r>
            <a:r>
              <a:rPr lang="en-US" altLang="zh-CN" sz="2400" dirty="0">
                <a:solidFill>
                  <a:srgbClr val="2F5597"/>
                </a:solidFill>
              </a:rPr>
              <a:t> </a:t>
            </a:r>
            <a:r>
              <a:rPr lang="en-US" altLang="zh-CN" sz="2400" dirty="0" err="1">
                <a:solidFill>
                  <a:srgbClr val="2F5597"/>
                </a:solidFill>
              </a:rPr>
              <a:t>sur</a:t>
            </a:r>
            <a:r>
              <a:rPr lang="en-US" altLang="zh-CN" sz="2400" dirty="0">
                <a:solidFill>
                  <a:srgbClr val="2F5597"/>
                </a:solidFill>
              </a:rPr>
              <a:t> les </a:t>
            </a:r>
            <a:r>
              <a:rPr lang="en-US" altLang="zh-CN" sz="2400" dirty="0" err="1">
                <a:solidFill>
                  <a:srgbClr val="2F5597"/>
                </a:solidFill>
              </a:rPr>
              <a:t>héritages</a:t>
            </a:r>
            <a:r>
              <a:rPr lang="en-US" altLang="zh-CN" sz="2400" dirty="0">
                <a:solidFill>
                  <a:srgbClr val="2F5597"/>
                </a:solidFill>
              </a:rPr>
              <a:t>.</a:t>
            </a:r>
            <a:endParaRPr lang="en-US" altLang="zh-CN" sz="2400" dirty="0" smtClean="0">
              <a:solidFill>
                <a:srgbClr val="2F55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solidFill>
                  <a:srgbClr val="2F5597"/>
                </a:solidFill>
              </a:rPr>
              <a:t>                                             </a:t>
            </a:r>
            <a:r>
              <a:rPr lang="en-US" sz="2400" dirty="0" smtClean="0">
                <a:solidFill>
                  <a:srgbClr val="2F5597"/>
                </a:solidFill>
              </a:rPr>
              <a:t>                       </a:t>
            </a:r>
            <a:endParaRPr lang="en-US" sz="2400" dirty="0">
              <a:solidFill>
                <a:srgbClr val="2F559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</p:spTree>
    <p:extLst>
      <p:ext uri="{BB962C8B-B14F-4D97-AF65-F5344CB8AC3E}">
        <p14:creationId xmlns:p14="http://schemas.microsoft.com/office/powerpoint/2010/main" val="108914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err="1" smtClean="0"/>
              <a:t>Bingling</a:t>
            </a:r>
            <a:r>
              <a:rPr lang="en-US" altLang="zh-CN" sz="3200" dirty="0" smtClean="0"/>
              <a:t> Cave Temple Complex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72" y="5111466"/>
            <a:ext cx="8562108" cy="132787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zh-CN" sz="1800" dirty="0" smtClean="0"/>
              <a:t>Religion function has </a:t>
            </a:r>
            <a:r>
              <a:rPr lang="en-US" altLang="zh-CN" sz="1800" dirty="0"/>
              <a:t>been abandoned/</a:t>
            </a:r>
            <a:r>
              <a:rPr lang="en-US" altLang="zh-CN" sz="1800" dirty="0">
                <a:solidFill>
                  <a:srgbClr val="2F5597"/>
                </a:solidFill>
              </a:rPr>
              <a:t>La </a:t>
            </a:r>
            <a:r>
              <a:rPr lang="en-US" altLang="zh-CN" sz="1800" dirty="0" err="1">
                <a:solidFill>
                  <a:srgbClr val="2F5597"/>
                </a:solidFill>
              </a:rPr>
              <a:t>fonction</a:t>
            </a:r>
            <a:r>
              <a:rPr lang="en-US" altLang="zh-CN" sz="1800" dirty="0">
                <a:solidFill>
                  <a:srgbClr val="2F5597"/>
                </a:solidFill>
              </a:rPr>
              <a:t> de religion a </a:t>
            </a:r>
            <a:r>
              <a:rPr lang="en-US" altLang="zh-CN" sz="1800" dirty="0" err="1">
                <a:solidFill>
                  <a:srgbClr val="2F5597"/>
                </a:solidFill>
              </a:rPr>
              <a:t>été</a:t>
            </a:r>
            <a:r>
              <a:rPr lang="en-US" altLang="zh-CN" sz="1800" dirty="0">
                <a:solidFill>
                  <a:srgbClr val="2F5597"/>
                </a:solidFill>
              </a:rPr>
              <a:t> </a:t>
            </a:r>
            <a:r>
              <a:rPr lang="en-US" altLang="zh-CN" sz="1800" dirty="0" err="1">
                <a:solidFill>
                  <a:srgbClr val="2F5597"/>
                </a:solidFill>
              </a:rPr>
              <a:t>abandonnée</a:t>
            </a:r>
            <a:endParaRPr lang="en-US" sz="18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zh-CN" altLang="zh-CN" sz="1800" dirty="0" smtClean="0"/>
              <a:t>N</a:t>
            </a:r>
            <a:r>
              <a:rPr lang="en-US" altLang="zh-CN" sz="1800" dirty="0" err="1" smtClean="0"/>
              <a:t>atural</a:t>
            </a:r>
            <a:r>
              <a:rPr lang="en-US" altLang="zh-CN" sz="1800" dirty="0" smtClean="0"/>
              <a:t> water systems </a:t>
            </a:r>
            <a:r>
              <a:rPr lang="en-US" altLang="zh-CN" sz="1800" dirty="0"/>
              <a:t>still exists/</a:t>
            </a:r>
            <a:r>
              <a:rPr lang="en-US" altLang="zh-CN" sz="1800" dirty="0">
                <a:solidFill>
                  <a:srgbClr val="2F5597"/>
                </a:solidFill>
              </a:rPr>
              <a:t>Les </a:t>
            </a:r>
            <a:r>
              <a:rPr lang="en-US" altLang="zh-CN" sz="1800" dirty="0" err="1">
                <a:solidFill>
                  <a:srgbClr val="2F5597"/>
                </a:solidFill>
              </a:rPr>
              <a:t>systèmes</a:t>
            </a:r>
            <a:r>
              <a:rPr lang="en-US" altLang="zh-CN" sz="1800" dirty="0">
                <a:solidFill>
                  <a:srgbClr val="2F5597"/>
                </a:solidFill>
              </a:rPr>
              <a:t> </a:t>
            </a:r>
            <a:r>
              <a:rPr lang="en-US" altLang="zh-CN" sz="1800" dirty="0" err="1">
                <a:solidFill>
                  <a:srgbClr val="2F5597"/>
                </a:solidFill>
              </a:rPr>
              <a:t>d'eau</a:t>
            </a:r>
            <a:r>
              <a:rPr lang="en-US" altLang="zh-CN" sz="1800" dirty="0">
                <a:solidFill>
                  <a:srgbClr val="2F5597"/>
                </a:solidFill>
              </a:rPr>
              <a:t> </a:t>
            </a:r>
            <a:r>
              <a:rPr lang="en-US" altLang="zh-CN" sz="1800" dirty="0" err="1">
                <a:solidFill>
                  <a:srgbClr val="2F5597"/>
                </a:solidFill>
              </a:rPr>
              <a:t>naturels</a:t>
            </a:r>
            <a:r>
              <a:rPr lang="en-US" altLang="zh-CN" sz="1800" dirty="0">
                <a:solidFill>
                  <a:srgbClr val="2F5597"/>
                </a:solidFill>
              </a:rPr>
              <a:t> existent </a:t>
            </a:r>
            <a:r>
              <a:rPr lang="en-US" altLang="zh-CN" sz="1800" dirty="0" err="1">
                <a:solidFill>
                  <a:srgbClr val="2F5597"/>
                </a:solidFill>
              </a:rPr>
              <a:t>toujours</a:t>
            </a:r>
            <a:endParaRPr lang="en-US" sz="18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 smtClean="0"/>
              <a:t>No </a:t>
            </a:r>
            <a:r>
              <a:rPr lang="fr-FR" sz="1800" dirty="0" err="1" smtClean="0"/>
              <a:t>human</a:t>
            </a:r>
            <a:r>
              <a:rPr lang="fr-FR" sz="1800" dirty="0" smtClean="0"/>
              <a:t> </a:t>
            </a:r>
            <a:r>
              <a:rPr lang="fr-FR" sz="1800" dirty="0" err="1" smtClean="0"/>
              <a:t>involved</a:t>
            </a:r>
            <a:r>
              <a:rPr lang="fr-FR" sz="1800" dirty="0"/>
              <a:t>/</a:t>
            </a:r>
            <a:r>
              <a:rPr lang="fr-FR" sz="1800" dirty="0">
                <a:solidFill>
                  <a:srgbClr val="2F5597"/>
                </a:solidFill>
              </a:rPr>
              <a:t>Aucun humain impliqué</a:t>
            </a:r>
            <a:endParaRPr lang="fr-FR" sz="18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zh-CN" sz="1800" dirty="0" smtClean="0"/>
              <a:t>Preserve to </a:t>
            </a:r>
            <a:r>
              <a:rPr lang="en-US" altLang="zh-CN" sz="1800" dirty="0"/>
              <a:t>reduce risks/</a:t>
            </a:r>
            <a:r>
              <a:rPr lang="en-US" altLang="zh-CN" sz="1800" dirty="0">
                <a:solidFill>
                  <a:srgbClr val="2F5597"/>
                </a:solidFill>
              </a:rPr>
              <a:t>Conserver pour </a:t>
            </a:r>
            <a:r>
              <a:rPr lang="en-US" altLang="zh-CN" sz="1800" dirty="0" err="1">
                <a:solidFill>
                  <a:srgbClr val="2F5597"/>
                </a:solidFill>
              </a:rPr>
              <a:t>réduire</a:t>
            </a:r>
            <a:r>
              <a:rPr lang="en-US" altLang="zh-CN" sz="1800" dirty="0">
                <a:solidFill>
                  <a:srgbClr val="2F5597"/>
                </a:solidFill>
              </a:rPr>
              <a:t> les </a:t>
            </a:r>
            <a:r>
              <a:rPr lang="en-US" altLang="zh-CN" sz="1800" dirty="0" err="1">
                <a:solidFill>
                  <a:srgbClr val="2F5597"/>
                </a:solidFill>
              </a:rPr>
              <a:t>risques</a:t>
            </a:r>
            <a:endParaRPr lang="fr-FR" sz="18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2F559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  <p:pic>
        <p:nvPicPr>
          <p:cNvPr id="6" name="Content Placeholder 4" descr="Screen Shot 2019-09-17 at 9.51.17 AM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 b="8182"/>
          <a:stretch>
            <a:fillRect/>
          </a:stretch>
        </p:blipFill>
        <p:spPr>
          <a:xfrm>
            <a:off x="0" y="743499"/>
            <a:ext cx="9144000" cy="43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KgB3FCyJCuADkPqAAkWfqgCaoA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975"/>
            <a:ext cx="4648200" cy="5340025"/>
          </a:xfrm>
          <a:prstGeom prst="rect">
            <a:avLst/>
          </a:prstGeom>
        </p:spPr>
      </p:pic>
      <p:pic>
        <p:nvPicPr>
          <p:cNvPr id="3" name="Content Placeholder 4" descr="wKgB3FCyJJeAAKR3AAUQ1KSJGVs30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r="20551"/>
          <a:stretch>
            <a:fillRect/>
          </a:stretch>
        </p:blipFill>
        <p:spPr>
          <a:xfrm>
            <a:off x="4615562" y="1517977"/>
            <a:ext cx="4528438" cy="5340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981" y="464687"/>
            <a:ext cx="423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Maijishan</a:t>
            </a:r>
            <a:r>
              <a:rPr lang="en-US" sz="2400" dirty="0" smtClean="0"/>
              <a:t> Cave Temple Complex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76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Shot 2019-09-17 at 10.05.47 AM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r="4283"/>
          <a:stretch>
            <a:fillRect/>
          </a:stretch>
        </p:blipFill>
        <p:spPr>
          <a:xfrm>
            <a:off x="0" y="1812278"/>
            <a:ext cx="9144000" cy="5045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700" y="681540"/>
            <a:ext cx="621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Kizil Cave Temple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158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0" y="1486909"/>
            <a:ext cx="8562108" cy="44920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Human interacted with water systems when heritages </a:t>
            </a:r>
            <a:r>
              <a:rPr lang="en-US" sz="2400" dirty="0"/>
              <a:t>were created/</a:t>
            </a:r>
            <a:r>
              <a:rPr lang="en-US" sz="2400" dirty="0" err="1">
                <a:solidFill>
                  <a:srgbClr val="2F5597"/>
                </a:solidFill>
              </a:rPr>
              <a:t>L'homme</a:t>
            </a:r>
            <a:r>
              <a:rPr lang="en-US" sz="2400" dirty="0">
                <a:solidFill>
                  <a:srgbClr val="2F5597"/>
                </a:solidFill>
              </a:rPr>
              <a:t> a </a:t>
            </a:r>
            <a:r>
              <a:rPr lang="en-US" sz="2400" dirty="0" err="1">
                <a:solidFill>
                  <a:srgbClr val="2F5597"/>
                </a:solidFill>
              </a:rPr>
              <a:t>interagi</a:t>
            </a:r>
            <a:r>
              <a:rPr lang="en-US" sz="2400" dirty="0">
                <a:solidFill>
                  <a:srgbClr val="2F5597"/>
                </a:solidFill>
              </a:rPr>
              <a:t> avec les </a:t>
            </a:r>
            <a:r>
              <a:rPr lang="en-US" sz="2400" dirty="0" err="1">
                <a:solidFill>
                  <a:srgbClr val="2F5597"/>
                </a:solidFill>
              </a:rPr>
              <a:t>systèmes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d'approvisionnement</a:t>
            </a:r>
            <a:r>
              <a:rPr lang="en-US" sz="2400" dirty="0">
                <a:solidFill>
                  <a:srgbClr val="2F5597"/>
                </a:solidFill>
              </a:rPr>
              <a:t> en eau </a:t>
            </a:r>
            <a:r>
              <a:rPr lang="en-US" sz="2400" dirty="0" err="1">
                <a:solidFill>
                  <a:srgbClr val="2F5597"/>
                </a:solidFill>
              </a:rPr>
              <a:t>lors</a:t>
            </a:r>
            <a:r>
              <a:rPr lang="en-US" sz="2400" dirty="0">
                <a:solidFill>
                  <a:srgbClr val="2F5597"/>
                </a:solidFill>
              </a:rPr>
              <a:t> de la </a:t>
            </a:r>
            <a:r>
              <a:rPr lang="en-US" sz="2400" dirty="0" err="1">
                <a:solidFill>
                  <a:srgbClr val="2F5597"/>
                </a:solidFill>
              </a:rPr>
              <a:t>création</a:t>
            </a:r>
            <a:r>
              <a:rPr lang="en-US" sz="2400" dirty="0">
                <a:solidFill>
                  <a:srgbClr val="2F5597"/>
                </a:solidFill>
              </a:rPr>
              <a:t> des </a:t>
            </a:r>
            <a:r>
              <a:rPr lang="en-US" sz="2400" dirty="0" err="1" smtClean="0">
                <a:solidFill>
                  <a:srgbClr val="2F5597"/>
                </a:solidFill>
              </a:rPr>
              <a:t>héritages</a:t>
            </a:r>
            <a:endParaRPr lang="en-US" sz="2400" dirty="0" smtClean="0">
              <a:solidFill>
                <a:srgbClr val="2F559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Function has changed along </a:t>
            </a:r>
            <a:r>
              <a:rPr lang="en-US" sz="2400" dirty="0"/>
              <a:t>historical evolution/</a:t>
            </a:r>
            <a:r>
              <a:rPr lang="en-US" sz="2400" dirty="0">
                <a:solidFill>
                  <a:srgbClr val="2F5597"/>
                </a:solidFill>
              </a:rPr>
              <a:t>La </a:t>
            </a:r>
            <a:r>
              <a:rPr lang="en-US" sz="2400" dirty="0" err="1">
                <a:solidFill>
                  <a:srgbClr val="2F5597"/>
                </a:solidFill>
              </a:rPr>
              <a:t>fonction</a:t>
            </a:r>
            <a:r>
              <a:rPr lang="en-US" sz="2400" dirty="0">
                <a:solidFill>
                  <a:srgbClr val="2F5597"/>
                </a:solidFill>
              </a:rPr>
              <a:t> a </a:t>
            </a:r>
            <a:r>
              <a:rPr lang="en-US" sz="2400" dirty="0" err="1">
                <a:solidFill>
                  <a:srgbClr val="2F5597"/>
                </a:solidFill>
              </a:rPr>
              <a:t>changé</a:t>
            </a:r>
            <a:r>
              <a:rPr lang="en-US" sz="2400" dirty="0">
                <a:solidFill>
                  <a:srgbClr val="2F5597"/>
                </a:solidFill>
              </a:rPr>
              <a:t> au </a:t>
            </a:r>
            <a:r>
              <a:rPr lang="en-US" sz="2400" dirty="0" err="1">
                <a:solidFill>
                  <a:srgbClr val="2F5597"/>
                </a:solidFill>
              </a:rPr>
              <a:t>cours</a:t>
            </a:r>
            <a:r>
              <a:rPr lang="en-US" sz="2400" dirty="0">
                <a:solidFill>
                  <a:srgbClr val="2F5597"/>
                </a:solidFill>
              </a:rPr>
              <a:t> de </a:t>
            </a:r>
            <a:r>
              <a:rPr lang="en-US" sz="2400" dirty="0" err="1">
                <a:solidFill>
                  <a:srgbClr val="2F5597"/>
                </a:solidFill>
              </a:rPr>
              <a:t>l'évolution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historique</a:t>
            </a:r>
            <a:r>
              <a:rPr lang="en-US" sz="2400" dirty="0">
                <a:solidFill>
                  <a:srgbClr val="2F5597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 err="1" smtClean="0"/>
              <a:t>Authentecity</a:t>
            </a:r>
            <a:r>
              <a:rPr lang="fr-FR" sz="2400" dirty="0" smtClean="0"/>
              <a:t> of water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has </a:t>
            </a:r>
            <a:r>
              <a:rPr lang="fr-FR" sz="2400" dirty="0" err="1" smtClean="0"/>
              <a:t>become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/>
              <a:t>of </a:t>
            </a:r>
            <a:r>
              <a:rPr lang="fr-FR" sz="2400" dirty="0" err="1" smtClean="0"/>
              <a:t>heritages</a:t>
            </a:r>
            <a:r>
              <a:rPr lang="fr-FR" sz="2400" dirty="0" smtClean="0"/>
              <a:t>/</a:t>
            </a:r>
            <a:r>
              <a:rPr lang="fr-FR" sz="2400" dirty="0" smtClean="0">
                <a:solidFill>
                  <a:srgbClr val="2F5597"/>
                </a:solidFill>
              </a:rPr>
              <a:t>L’authenticité </a:t>
            </a:r>
            <a:r>
              <a:rPr lang="fr-FR" sz="2400" dirty="0">
                <a:solidFill>
                  <a:srgbClr val="2F5597"/>
                </a:solidFill>
              </a:rPr>
              <a:t>des systèmes d’eau est devenue différente de celle des patrimoines.</a:t>
            </a:r>
            <a:endParaRPr lang="fr-FR" sz="24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/>
              <a:t>Methedology</a:t>
            </a:r>
            <a:r>
              <a:rPr lang="en-US" sz="2400" dirty="0" smtClean="0"/>
              <a:t> to </a:t>
            </a:r>
            <a:r>
              <a:rPr lang="en-US" sz="2400" dirty="0" err="1" smtClean="0"/>
              <a:t>maintan</a:t>
            </a:r>
            <a:r>
              <a:rPr lang="en-US" sz="2400" dirty="0" smtClean="0"/>
              <a:t>: Preservation/Display</a:t>
            </a:r>
            <a:r>
              <a:rPr lang="en-US" sz="2400" dirty="0"/>
              <a:t>/Landscape/</a:t>
            </a:r>
            <a:r>
              <a:rPr lang="en-US" sz="2400" dirty="0" err="1">
                <a:solidFill>
                  <a:srgbClr val="2F5597"/>
                </a:solidFill>
              </a:rPr>
              <a:t>Méthodologie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à</a:t>
            </a:r>
            <a:r>
              <a:rPr lang="en-US" sz="2400" dirty="0">
                <a:solidFill>
                  <a:srgbClr val="2F5597"/>
                </a:solidFill>
              </a:rPr>
              <a:t> </a:t>
            </a:r>
            <a:r>
              <a:rPr lang="en-US" sz="2400" dirty="0" err="1">
                <a:solidFill>
                  <a:srgbClr val="2F5597"/>
                </a:solidFill>
              </a:rPr>
              <a:t>maintenir</a:t>
            </a:r>
            <a:r>
              <a:rPr lang="en-US" sz="2400" dirty="0">
                <a:solidFill>
                  <a:srgbClr val="2F5597"/>
                </a:solidFill>
              </a:rPr>
              <a:t>: </a:t>
            </a:r>
            <a:r>
              <a:rPr lang="en-US" sz="2400" dirty="0" err="1">
                <a:solidFill>
                  <a:srgbClr val="2F5597"/>
                </a:solidFill>
              </a:rPr>
              <a:t>Préservation</a:t>
            </a:r>
            <a:r>
              <a:rPr lang="en-US" sz="2400" dirty="0">
                <a:solidFill>
                  <a:srgbClr val="2F5597"/>
                </a:solidFill>
              </a:rPr>
              <a:t> / </a:t>
            </a:r>
            <a:r>
              <a:rPr lang="en-US" sz="2400" dirty="0" err="1">
                <a:solidFill>
                  <a:srgbClr val="2F5597"/>
                </a:solidFill>
              </a:rPr>
              <a:t>Affichage</a:t>
            </a:r>
            <a:r>
              <a:rPr lang="en-US" sz="2400" dirty="0">
                <a:solidFill>
                  <a:srgbClr val="2F5597"/>
                </a:solidFill>
              </a:rPr>
              <a:t> / </a:t>
            </a:r>
            <a:r>
              <a:rPr lang="en-US" sz="2400" dirty="0" err="1">
                <a:solidFill>
                  <a:srgbClr val="2F5597"/>
                </a:solidFill>
              </a:rPr>
              <a:t>Paysage</a:t>
            </a:r>
            <a:endParaRPr lang="en-US" sz="2400" dirty="0">
              <a:solidFill>
                <a:srgbClr val="2F559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</p:spTree>
    <p:extLst>
      <p:ext uri="{BB962C8B-B14F-4D97-AF65-F5344CB8AC3E}">
        <p14:creationId xmlns:p14="http://schemas.microsoft.com/office/powerpoint/2010/main" val="394070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site of </a:t>
            </a:r>
            <a:r>
              <a:rPr lang="en-US" sz="3200" dirty="0" err="1" smtClean="0"/>
              <a:t>Qocho</a:t>
            </a:r>
            <a:r>
              <a:rPr lang="en-US" sz="3200" dirty="0" smtClean="0"/>
              <a:t> City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72" y="4801762"/>
            <a:ext cx="8562108" cy="173483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City has </a:t>
            </a:r>
            <a:r>
              <a:rPr lang="en-US" sz="1800" dirty="0"/>
              <a:t>been abandoned/</a:t>
            </a:r>
            <a:r>
              <a:rPr lang="en-US" sz="1800" dirty="0">
                <a:solidFill>
                  <a:srgbClr val="2F5597"/>
                </a:solidFill>
              </a:rPr>
              <a:t>La </a:t>
            </a:r>
            <a:r>
              <a:rPr lang="en-US" sz="1800" dirty="0" err="1">
                <a:solidFill>
                  <a:srgbClr val="2F5597"/>
                </a:solidFill>
              </a:rPr>
              <a:t>ville</a:t>
            </a:r>
            <a:r>
              <a:rPr lang="en-US" sz="1800" dirty="0">
                <a:solidFill>
                  <a:srgbClr val="2F5597"/>
                </a:solidFill>
              </a:rPr>
              <a:t> a </a:t>
            </a:r>
            <a:r>
              <a:rPr lang="en-US" sz="1800" dirty="0" err="1">
                <a:solidFill>
                  <a:srgbClr val="2F5597"/>
                </a:solidFill>
              </a:rPr>
              <a:t>été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abandonnée</a:t>
            </a:r>
            <a:endParaRPr lang="en-US" sz="18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Water systems created in the past </a:t>
            </a:r>
            <a:r>
              <a:rPr lang="en-US" sz="1800" dirty="0"/>
              <a:t>have gone/</a:t>
            </a:r>
            <a:r>
              <a:rPr lang="en-US" sz="1800" dirty="0">
                <a:solidFill>
                  <a:srgbClr val="2F5597"/>
                </a:solidFill>
              </a:rPr>
              <a:t>Les </a:t>
            </a:r>
            <a:r>
              <a:rPr lang="en-US" sz="1800" dirty="0" err="1">
                <a:solidFill>
                  <a:srgbClr val="2F5597"/>
                </a:solidFill>
              </a:rPr>
              <a:t>systèmes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d'eau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créés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dans</a:t>
            </a:r>
            <a:r>
              <a:rPr lang="en-US" sz="1800" dirty="0">
                <a:solidFill>
                  <a:srgbClr val="2F5597"/>
                </a:solidFill>
              </a:rPr>
              <a:t> le passé </a:t>
            </a:r>
            <a:r>
              <a:rPr lang="en-US" sz="1800" dirty="0" err="1">
                <a:solidFill>
                  <a:srgbClr val="2F5597"/>
                </a:solidFill>
              </a:rPr>
              <a:t>ont</a:t>
            </a:r>
            <a:r>
              <a:rPr lang="en-US" sz="1800" dirty="0">
                <a:solidFill>
                  <a:srgbClr val="2F5597"/>
                </a:solidFill>
              </a:rPr>
              <a:t> </a:t>
            </a:r>
            <a:r>
              <a:rPr lang="en-US" sz="1800" dirty="0" err="1">
                <a:solidFill>
                  <a:srgbClr val="2F5597"/>
                </a:solidFill>
              </a:rPr>
              <a:t>disparu</a:t>
            </a:r>
            <a:endParaRPr lang="en-US" sz="1800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 smtClean="0"/>
              <a:t>No </a:t>
            </a:r>
            <a:r>
              <a:rPr lang="fr-FR" sz="1800" dirty="0" err="1" smtClean="0"/>
              <a:t>human</a:t>
            </a:r>
            <a:r>
              <a:rPr lang="fr-FR" sz="1800" dirty="0" smtClean="0"/>
              <a:t> </a:t>
            </a:r>
            <a:r>
              <a:rPr lang="fr-FR" sz="1800" dirty="0" err="1" smtClean="0"/>
              <a:t>involved</a:t>
            </a:r>
            <a:r>
              <a:rPr lang="fr-FR" sz="1800" dirty="0"/>
              <a:t>/</a:t>
            </a:r>
            <a:r>
              <a:rPr lang="fr-FR" sz="1800" dirty="0">
                <a:solidFill>
                  <a:srgbClr val="2F5597"/>
                </a:solidFill>
              </a:rPr>
              <a:t>Aucun humain impliqué</a:t>
            </a:r>
            <a:endParaRPr lang="fr-FR" sz="18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 err="1" smtClean="0"/>
              <a:t>Maintain</a:t>
            </a:r>
            <a:r>
              <a:rPr lang="fr-FR" sz="1800" dirty="0" smtClean="0"/>
              <a:t> as </a:t>
            </a:r>
            <a:r>
              <a:rPr lang="fr-FR" sz="1800" dirty="0" err="1" smtClean="0"/>
              <a:t>landsca</a:t>
            </a:r>
            <a:r>
              <a:rPr lang="en-US" altLang="zh-CN" sz="1800" dirty="0" err="1" smtClean="0"/>
              <a:t>pe</a:t>
            </a:r>
            <a:r>
              <a:rPr lang="en-US" altLang="zh-CN" sz="1800" dirty="0"/>
              <a:t>/</a:t>
            </a:r>
            <a:r>
              <a:rPr lang="en-US" altLang="zh-CN" sz="1800" dirty="0" err="1">
                <a:solidFill>
                  <a:srgbClr val="2F5597"/>
                </a:solidFill>
              </a:rPr>
              <a:t>Maintenir</a:t>
            </a:r>
            <a:r>
              <a:rPr lang="en-US" altLang="zh-CN" sz="1800" dirty="0">
                <a:solidFill>
                  <a:srgbClr val="2F5597"/>
                </a:solidFill>
              </a:rPr>
              <a:t> </a:t>
            </a:r>
            <a:r>
              <a:rPr lang="en-US" altLang="zh-CN" sz="1800" dirty="0" err="1">
                <a:solidFill>
                  <a:srgbClr val="2F5597"/>
                </a:solidFill>
              </a:rPr>
              <a:t>comme</a:t>
            </a:r>
            <a:r>
              <a:rPr lang="en-US" altLang="zh-CN" sz="1800" dirty="0">
                <a:solidFill>
                  <a:srgbClr val="2F5597"/>
                </a:solidFill>
              </a:rPr>
              <a:t> </a:t>
            </a:r>
            <a:r>
              <a:rPr lang="en-US" altLang="zh-CN" sz="1800" dirty="0" err="1">
                <a:solidFill>
                  <a:srgbClr val="2F5597"/>
                </a:solidFill>
              </a:rPr>
              <a:t>paysage</a:t>
            </a:r>
            <a:endParaRPr lang="fr-FR" sz="1800" dirty="0" smtClean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2F559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  <p:pic>
        <p:nvPicPr>
          <p:cNvPr id="5" name="Content Placeholder 3" descr="Screen Shot 2019-09-18 at 10.16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2438"/>
          <a:stretch>
            <a:fillRect/>
          </a:stretch>
        </p:blipFill>
        <p:spPr>
          <a:xfrm>
            <a:off x="0" y="697337"/>
            <a:ext cx="9143999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1085</Words>
  <Application>Microsoft Macintosh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RURAL HERITAGE- LANDSCAPES AND BEYOND PATRIMOINE RURAL - PAYSAGES ET AU-DELÀ</vt:lpstr>
      <vt:lpstr>Introduction/l’introduction</vt:lpstr>
      <vt:lpstr>Heritage Human and Water l'homme, le patrimoine et l'eau </vt:lpstr>
      <vt:lpstr>PowerPoint Presentation</vt:lpstr>
      <vt:lpstr>Bingling Cave Temple Complex</vt:lpstr>
      <vt:lpstr>PowerPoint Presentation</vt:lpstr>
      <vt:lpstr>PowerPoint Presentation</vt:lpstr>
      <vt:lpstr>PowerPoint Presentation</vt:lpstr>
      <vt:lpstr>The site of Qocho City</vt:lpstr>
      <vt:lpstr>The site of Suoyang City </vt:lpstr>
      <vt:lpstr>The Site of Yar City</vt:lpstr>
      <vt:lpstr>PowerPoint Presentation</vt:lpstr>
      <vt:lpstr>Han Chang’an City</vt:lpstr>
      <vt:lpstr>Tang Chang’an City</vt:lpstr>
      <vt:lpstr>Conclusion/la conclusion</vt:lpstr>
    </vt:vector>
  </TitlesOfParts>
  <Manager>ODonnell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PPT Format</dc:subject>
  <dc:creator>ICOMOs IFLA;ISC CL</dc:creator>
  <cp:keywords>Marrakech Symposium</cp:keywords>
  <cp:lastModifiedBy>Xueqing Yang</cp:lastModifiedBy>
  <cp:revision>24</cp:revision>
  <dcterms:created xsi:type="dcterms:W3CDTF">2019-09-14T21:00:20Z</dcterms:created>
  <dcterms:modified xsi:type="dcterms:W3CDTF">2019-10-03T20:09:15Z</dcterms:modified>
</cp:coreProperties>
</file>