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72" r:id="rId5"/>
    <p:sldId id="267" r:id="rId6"/>
    <p:sldId id="279" r:id="rId7"/>
    <p:sldId id="280" r:id="rId8"/>
    <p:sldId id="281" r:id="rId9"/>
    <p:sldId id="28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68C0-8C91-4F62-A588-4422A1998AA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8175-EFB1-478B-8703-3DCEF27F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donnell@heritagelandscapes.com" TargetMode="External"/><Relationship Id="rId4" Type="http://schemas.openxmlformats.org/officeDocument/2006/relationships/hyperlink" Target="mailto:ilaria.rosetti@hotmail.com" TargetMode="External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ge.yildirim@icomo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0A4598-890F-465F-8D23-748C6AE11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CB828-B2F2-42CB-9287-F0E9EECDD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8218"/>
          </a:xfrm>
          <a:solidFill>
            <a:srgbClr val="0070C0">
              <a:alpha val="39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2800" spc="2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RURAL HERITAGE- LANDSCAPES AND BEYOND</a:t>
            </a:r>
            <a:br>
              <a:rPr lang="en-US" sz="2800" spc="2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spc="200" dirty="0">
                <a:solidFill>
                  <a:srgbClr val="FFE699"/>
                </a:solidFill>
                <a:ea typeface="Arial" panose="020B0604020202020204" pitchFamily="34" charset="0"/>
                <a:cs typeface="Arial" panose="020B0604020202020204" pitchFamily="34" charset="0"/>
              </a:rPr>
              <a:t>PATRIMOINE RURAL - PAYSAGES ET AU-DELÀ</a:t>
            </a:r>
            <a:endParaRPr lang="en-US" sz="5400" spc="200" dirty="0">
              <a:solidFill>
                <a:srgbClr val="FFE69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1FE19C-1992-4AB4-AE00-0EAF8B731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89599"/>
            <a:ext cx="9144000" cy="1168399"/>
          </a:xfrm>
          <a:solidFill>
            <a:srgbClr val="996600">
              <a:alpha val="44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ICOMOS Advisory Committee Scientific </a:t>
            </a:r>
            <a:r>
              <a:rPr lang="en-US" sz="2200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Symposium /  </a:t>
            </a:r>
            <a:endParaRPr lang="en-US" sz="2200" dirty="0" smtClean="0">
              <a:solidFill>
                <a:schemeClr val="bg1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dirty="0" smtClean="0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Symposium </a:t>
            </a:r>
            <a:r>
              <a:rPr lang="en-US" sz="2200" dirty="0" err="1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scientifique</a:t>
            </a:r>
            <a:r>
              <a:rPr lang="en-US" sz="2200" dirty="0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du </a:t>
            </a:r>
            <a:r>
              <a:rPr lang="en-US" sz="2200" dirty="0" err="1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Conseil</a:t>
            </a:r>
            <a:r>
              <a:rPr lang="en-US" sz="2200" dirty="0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consultatif</a:t>
            </a:r>
            <a:r>
              <a:rPr lang="en-US" sz="2200" dirty="0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US" sz="2200" dirty="0" err="1" smtClean="0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l’ICOMOS</a:t>
            </a:r>
            <a:endParaRPr lang="en-US" sz="2200" dirty="0">
              <a:solidFill>
                <a:srgbClr val="FFE699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200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17 </a:t>
            </a:r>
            <a:r>
              <a:rPr lang="en-US" sz="2200" dirty="0" err="1" smtClean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Octobre</a:t>
            </a:r>
            <a:r>
              <a:rPr lang="en-US" sz="2200" dirty="0" smtClean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2019, Marrakesh</a:t>
            </a:r>
            <a:r>
              <a:rPr lang="en-US" sz="2200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, Morocco </a:t>
            </a:r>
            <a:r>
              <a:rPr lang="en-US" sz="2200" dirty="0" smtClean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/ </a:t>
            </a:r>
            <a:r>
              <a:rPr lang="en-US" sz="2200" dirty="0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Marrakech, </a:t>
            </a:r>
            <a:r>
              <a:rPr lang="en-US" sz="2200" dirty="0" err="1">
                <a:solidFill>
                  <a:srgbClr val="FFE699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Maroc</a:t>
            </a:r>
            <a:endParaRPr lang="en-US" sz="2200" dirty="0">
              <a:solidFill>
                <a:srgbClr val="FFE699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DF9B5D-539B-46B8-8BEA-DD89AC576E06}"/>
              </a:ext>
            </a:extLst>
          </p:cNvPr>
          <p:cNvSpPr txBox="1"/>
          <p:nvPr/>
        </p:nvSpPr>
        <p:spPr>
          <a:xfrm>
            <a:off x="0" y="1514763"/>
            <a:ext cx="9144000" cy="1754326"/>
          </a:xfrm>
          <a:prstGeom prst="rect">
            <a:avLst/>
          </a:prstGeom>
          <a:solidFill>
            <a:srgbClr val="996633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Rural Heritage and Urban-Rural </a:t>
            </a:r>
            <a:r>
              <a:rPr lang="en-US" sz="2400" b="1" dirty="0" smtClean="0">
                <a:solidFill>
                  <a:schemeClr val="bg1"/>
                </a:solidFill>
              </a:rPr>
              <a:t>Linkages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>
                <a:solidFill>
                  <a:schemeClr val="bg1"/>
                </a:solidFill>
              </a:rPr>
              <a:t>the ICOMOS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SDGs </a:t>
            </a:r>
            <a:r>
              <a:rPr lang="en-US" sz="2400" b="1" dirty="0">
                <a:solidFill>
                  <a:schemeClr val="bg1"/>
                </a:solidFill>
              </a:rPr>
              <a:t>Policy Guidance </a:t>
            </a:r>
            <a:r>
              <a:rPr lang="en-US" sz="2400" b="1" dirty="0">
                <a:solidFill>
                  <a:schemeClr val="bg1"/>
                </a:solidFill>
              </a:rPr>
              <a:t>/ </a:t>
            </a:r>
            <a:r>
              <a:rPr lang="en-US" sz="2400" b="1" dirty="0" err="1">
                <a:solidFill>
                  <a:srgbClr val="FFE699"/>
                </a:solidFill>
              </a:rPr>
              <a:t>Patrimoine</a:t>
            </a:r>
            <a:r>
              <a:rPr lang="en-US" sz="2400" b="1" dirty="0">
                <a:solidFill>
                  <a:srgbClr val="FFE699"/>
                </a:solidFill>
              </a:rPr>
              <a:t> rural et liens </a:t>
            </a:r>
            <a:r>
              <a:rPr lang="en-US" sz="2400" b="1" dirty="0" err="1">
                <a:solidFill>
                  <a:srgbClr val="FFE699"/>
                </a:solidFill>
              </a:rPr>
              <a:t>urbain</a:t>
            </a:r>
            <a:r>
              <a:rPr lang="en-US" sz="2400" b="1" dirty="0">
                <a:solidFill>
                  <a:srgbClr val="FFE699"/>
                </a:solidFill>
              </a:rPr>
              <a:t>-rural</a:t>
            </a:r>
          </a:p>
          <a:p>
            <a:pPr algn="ctr"/>
            <a:r>
              <a:rPr lang="en-US" sz="2400" b="1" dirty="0" err="1">
                <a:solidFill>
                  <a:srgbClr val="FFE699"/>
                </a:solidFill>
              </a:rPr>
              <a:t>d</a:t>
            </a:r>
            <a:r>
              <a:rPr lang="en-US" sz="2400" b="1" dirty="0" err="1" smtClean="0">
                <a:solidFill>
                  <a:srgbClr val="FFE699"/>
                </a:solidFill>
              </a:rPr>
              <a:t>ans</a:t>
            </a:r>
            <a:r>
              <a:rPr lang="en-US" sz="2400" b="1" dirty="0" smtClean="0">
                <a:solidFill>
                  <a:srgbClr val="FFE699"/>
                </a:solidFill>
              </a:rPr>
              <a:t> le</a:t>
            </a:r>
            <a:r>
              <a:rPr lang="en-US" sz="2400" dirty="0" smtClean="0">
                <a:solidFill>
                  <a:srgbClr val="FFE699"/>
                </a:solidFill>
              </a:rPr>
              <a:t> </a:t>
            </a:r>
            <a:r>
              <a:rPr lang="en-US" sz="2400" b="1" dirty="0" smtClean="0">
                <a:solidFill>
                  <a:srgbClr val="FFE699"/>
                </a:solidFill>
              </a:rPr>
              <a:t>guide </a:t>
            </a:r>
            <a:r>
              <a:rPr lang="en-US" sz="2400" b="1" dirty="0">
                <a:solidFill>
                  <a:srgbClr val="FFE699"/>
                </a:solidFill>
              </a:rPr>
              <a:t>de </a:t>
            </a:r>
            <a:r>
              <a:rPr lang="en-US" sz="2400" b="1" dirty="0" err="1">
                <a:solidFill>
                  <a:srgbClr val="FFE699"/>
                </a:solidFill>
              </a:rPr>
              <a:t>politique</a:t>
            </a:r>
            <a:r>
              <a:rPr lang="en-US" sz="2400" b="1" dirty="0">
                <a:solidFill>
                  <a:srgbClr val="FFE699"/>
                </a:solidFill>
              </a:rPr>
              <a:t> pour les </a:t>
            </a:r>
            <a:r>
              <a:rPr lang="en-US" sz="2400" b="1" dirty="0" smtClean="0">
                <a:solidFill>
                  <a:srgbClr val="FFE699"/>
                </a:solidFill>
              </a:rPr>
              <a:t>ODD </a:t>
            </a:r>
            <a:r>
              <a:rPr lang="en-US" sz="2400" b="1" dirty="0">
                <a:solidFill>
                  <a:srgbClr val="FFE699"/>
                </a:solidFill>
              </a:rPr>
              <a:t>de </a:t>
            </a:r>
            <a:r>
              <a:rPr lang="en-US" sz="2400" b="1" dirty="0" err="1" smtClean="0">
                <a:solidFill>
                  <a:srgbClr val="FFE699"/>
                </a:solidFill>
              </a:rPr>
              <a:t>l'ICOMOS</a:t>
            </a:r>
            <a:endParaRPr lang="en-US" sz="2400" dirty="0">
              <a:solidFill>
                <a:srgbClr val="FFE699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Knowledge </a:t>
            </a:r>
            <a:r>
              <a:rPr lang="en-US" dirty="0" smtClean="0">
                <a:solidFill>
                  <a:srgbClr val="FFFFFF"/>
                </a:solidFill>
              </a:rPr>
              <a:t>Café /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afé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des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connaissances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#1069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Ege </a:t>
            </a:r>
            <a:r>
              <a:rPr lang="en-US" dirty="0">
                <a:solidFill>
                  <a:srgbClr val="FFFFFF"/>
                </a:solidFill>
              </a:rPr>
              <a:t>Yildirim, </a:t>
            </a:r>
            <a:r>
              <a:rPr lang="it-IT" dirty="0">
                <a:solidFill>
                  <a:srgbClr val="FFFFFF"/>
                </a:solidFill>
              </a:rPr>
              <a:t>Ilaria </a:t>
            </a:r>
            <a:r>
              <a:rPr lang="it-IT" dirty="0" err="1">
                <a:solidFill>
                  <a:srgbClr val="FFFFFF"/>
                </a:solidFill>
              </a:rPr>
              <a:t>Rosetti</a:t>
            </a:r>
            <a:r>
              <a:rPr lang="it-IT" dirty="0">
                <a:solidFill>
                  <a:srgbClr val="FFFFFF"/>
                </a:solidFill>
              </a:rPr>
              <a:t>, Patricia </a:t>
            </a:r>
            <a:r>
              <a:rPr lang="it-IT" dirty="0" err="1">
                <a:solidFill>
                  <a:srgbClr val="FFFFFF"/>
                </a:solidFill>
              </a:rPr>
              <a:t>O’Donnell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03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tr-TR" sz="2800" dirty="0"/>
              <a:t>Open </a:t>
            </a:r>
            <a:r>
              <a:rPr lang="tr-TR" sz="2800" dirty="0" err="1"/>
              <a:t>Discussion</a:t>
            </a:r>
            <a:r>
              <a:rPr lang="tr-TR" sz="2800" dirty="0"/>
              <a:t>: </a:t>
            </a:r>
            <a:r>
              <a:rPr lang="tr-TR" sz="2800" dirty="0" err="1" smtClean="0"/>
              <a:t>Method</a:t>
            </a:r>
            <a:r>
              <a:rPr lang="tr-TR" sz="2800" dirty="0" smtClean="0"/>
              <a:t> /</a:t>
            </a:r>
            <a:r>
              <a:rPr lang="tr-TR" sz="3200" dirty="0" smtClean="0"/>
              <a:t> </a:t>
            </a:r>
            <a:br>
              <a:rPr lang="tr-TR" sz="3200" dirty="0" smtClean="0"/>
            </a:br>
            <a:r>
              <a:rPr lang="tr-TR" sz="2000" b="1" dirty="0" err="1" smtClean="0">
                <a:solidFill>
                  <a:srgbClr val="996600"/>
                </a:solidFill>
              </a:rPr>
              <a:t>Discussion</a:t>
            </a:r>
            <a:r>
              <a:rPr lang="tr-TR" sz="2000" b="1" dirty="0" smtClean="0">
                <a:solidFill>
                  <a:srgbClr val="996600"/>
                </a:solidFill>
              </a:rPr>
              <a:t> </a:t>
            </a:r>
            <a:r>
              <a:rPr lang="tr-TR" sz="2000" b="1" dirty="0" err="1" smtClean="0">
                <a:solidFill>
                  <a:srgbClr val="996600"/>
                </a:solidFill>
              </a:rPr>
              <a:t>ouverte</a:t>
            </a:r>
            <a:r>
              <a:rPr lang="tr-TR" sz="2000" b="1" dirty="0" smtClean="0">
                <a:solidFill>
                  <a:srgbClr val="996600"/>
                </a:solidFill>
              </a:rPr>
              <a:t>: </a:t>
            </a:r>
            <a:r>
              <a:rPr lang="tr-TR" sz="2000" b="1" dirty="0" err="1" smtClean="0">
                <a:solidFill>
                  <a:srgbClr val="996600"/>
                </a:solidFill>
              </a:rPr>
              <a:t>Méthode</a:t>
            </a:r>
            <a:endParaRPr lang="en-US" sz="2200" b="1" dirty="0">
              <a:solidFill>
                <a:srgbClr val="99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7" y="1364576"/>
            <a:ext cx="8562108" cy="22720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sz="2000" b="1" dirty="0"/>
              <a:t>40 </a:t>
            </a:r>
            <a:r>
              <a:rPr lang="tr-TR" sz="2000" b="1" dirty="0" err="1"/>
              <a:t>minutes</a:t>
            </a:r>
            <a:r>
              <a:rPr lang="tr-TR" sz="2000" b="1" dirty="0"/>
              <a:t> in </a:t>
            </a:r>
            <a:r>
              <a:rPr lang="tr-TR" sz="2000" b="1" dirty="0" smtClean="0"/>
              <a:t>total / </a:t>
            </a:r>
            <a:r>
              <a:rPr lang="tr-TR" sz="1800" b="1" dirty="0" err="1" smtClean="0">
                <a:solidFill>
                  <a:srgbClr val="996600"/>
                </a:solidFill>
              </a:rPr>
              <a:t>au</a:t>
            </a:r>
            <a:r>
              <a:rPr lang="tr-TR" sz="1800" b="1" dirty="0" smtClean="0">
                <a:solidFill>
                  <a:srgbClr val="996600"/>
                </a:solidFill>
              </a:rPr>
              <a:t> total</a:t>
            </a:r>
            <a:endParaRPr lang="tr-TR" sz="2000" b="1" dirty="0">
              <a:solidFill>
                <a:srgbClr val="9966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sz="1800" b="1" dirty="0"/>
              <a:t>20 </a:t>
            </a:r>
            <a:r>
              <a:rPr lang="tr-TR" sz="1800" b="1" dirty="0" err="1"/>
              <a:t>minutes</a:t>
            </a:r>
            <a:r>
              <a:rPr lang="tr-TR" sz="1800" b="1" dirty="0"/>
              <a:t>: </a:t>
            </a:r>
            <a:r>
              <a:rPr lang="en-US" sz="1800" dirty="0" smtClean="0"/>
              <a:t>Breakout groups (</a:t>
            </a:r>
            <a:r>
              <a:rPr lang="en-US" sz="1800" dirty="0"/>
              <a:t>e.g. 3-4 groups of 5-6) to discuss the links of rural heritage issues to the various 17 Goals and Targets under them </a:t>
            </a:r>
            <a:r>
              <a:rPr lang="en-US" sz="1800" dirty="0" smtClean="0"/>
              <a:t>/ </a:t>
            </a:r>
            <a:r>
              <a:rPr lang="en-US" sz="1600" dirty="0" err="1">
                <a:solidFill>
                  <a:srgbClr val="996600"/>
                </a:solidFill>
              </a:rPr>
              <a:t>G</a:t>
            </a:r>
            <a:r>
              <a:rPr lang="en-US" sz="1600" dirty="0" err="1">
                <a:solidFill>
                  <a:srgbClr val="996600"/>
                </a:solidFill>
              </a:rPr>
              <a:t>roupes</a:t>
            </a:r>
            <a:r>
              <a:rPr lang="en-US" sz="1600" dirty="0">
                <a:solidFill>
                  <a:srgbClr val="996600"/>
                </a:solidFill>
              </a:rPr>
              <a:t> </a:t>
            </a:r>
            <a:r>
              <a:rPr lang="en-US" sz="1600" dirty="0">
                <a:solidFill>
                  <a:srgbClr val="996600"/>
                </a:solidFill>
              </a:rPr>
              <a:t>de discussion </a:t>
            </a:r>
            <a:r>
              <a:rPr lang="en-US" sz="1600" dirty="0">
                <a:solidFill>
                  <a:srgbClr val="996600"/>
                </a:solidFill>
              </a:rPr>
              <a:t>(</a:t>
            </a:r>
            <a:r>
              <a:rPr lang="en-US" sz="1600" dirty="0">
                <a:solidFill>
                  <a:srgbClr val="996600"/>
                </a:solidFill>
              </a:rPr>
              <a:t>par </a:t>
            </a:r>
            <a:r>
              <a:rPr lang="en-US" sz="1600" dirty="0" err="1">
                <a:solidFill>
                  <a:srgbClr val="996600"/>
                </a:solidFill>
              </a:rPr>
              <a:t>exemple</a:t>
            </a:r>
            <a:r>
              <a:rPr lang="en-US" sz="1600" dirty="0">
                <a:solidFill>
                  <a:srgbClr val="996600"/>
                </a:solidFill>
              </a:rPr>
              <a:t>, 3-4 </a:t>
            </a:r>
            <a:r>
              <a:rPr lang="en-US" sz="1600" dirty="0" err="1">
                <a:solidFill>
                  <a:srgbClr val="996600"/>
                </a:solidFill>
              </a:rPr>
              <a:t>groupes</a:t>
            </a:r>
            <a:r>
              <a:rPr lang="en-US" sz="1600" dirty="0">
                <a:solidFill>
                  <a:srgbClr val="996600"/>
                </a:solidFill>
              </a:rPr>
              <a:t> de 5-</a:t>
            </a:r>
            <a:r>
              <a:rPr lang="en-US" sz="1600" dirty="0">
                <a:solidFill>
                  <a:srgbClr val="996600"/>
                </a:solidFill>
              </a:rPr>
              <a:t>6)</a:t>
            </a:r>
            <a:r>
              <a:rPr lang="en-US" sz="1600" dirty="0">
                <a:solidFill>
                  <a:srgbClr val="996600"/>
                </a:solidFill>
              </a:rPr>
              <a:t> pour </a:t>
            </a:r>
            <a:r>
              <a:rPr lang="en-US" sz="1600" dirty="0" err="1">
                <a:solidFill>
                  <a:srgbClr val="996600"/>
                </a:solidFill>
              </a:rPr>
              <a:t>discuter</a:t>
            </a:r>
            <a:r>
              <a:rPr lang="en-US" sz="1600" dirty="0">
                <a:solidFill>
                  <a:srgbClr val="996600"/>
                </a:solidFill>
              </a:rPr>
              <a:t> des liens entre les questions de </a:t>
            </a:r>
            <a:r>
              <a:rPr lang="en-US" sz="1600" dirty="0" err="1">
                <a:solidFill>
                  <a:srgbClr val="996600"/>
                </a:solidFill>
              </a:rPr>
              <a:t>patrimoine</a:t>
            </a:r>
            <a:r>
              <a:rPr lang="en-US" sz="1600" dirty="0">
                <a:solidFill>
                  <a:srgbClr val="996600"/>
                </a:solidFill>
              </a:rPr>
              <a:t> rural et les 17 </a:t>
            </a:r>
            <a:r>
              <a:rPr lang="en-US" sz="1600" dirty="0" err="1">
                <a:solidFill>
                  <a:srgbClr val="996600"/>
                </a:solidFill>
              </a:rPr>
              <a:t>objectifs</a:t>
            </a:r>
            <a:r>
              <a:rPr lang="en-US" sz="1600" dirty="0">
                <a:solidFill>
                  <a:srgbClr val="996600"/>
                </a:solidFill>
              </a:rPr>
              <a:t> et </a:t>
            </a:r>
            <a:r>
              <a:rPr lang="en-US" sz="1600" dirty="0" smtClean="0">
                <a:solidFill>
                  <a:srgbClr val="996600"/>
                </a:solidFill>
              </a:rPr>
              <a:t>les </a:t>
            </a:r>
            <a:r>
              <a:rPr lang="en-US" sz="1600" dirty="0" err="1" smtClean="0">
                <a:solidFill>
                  <a:srgbClr val="996600"/>
                </a:solidFill>
              </a:rPr>
              <a:t>cibles</a:t>
            </a:r>
            <a:r>
              <a:rPr lang="en-US" sz="1600" dirty="0" smtClean="0">
                <a:solidFill>
                  <a:srgbClr val="996600"/>
                </a:solidFill>
              </a:rPr>
              <a:t> </a:t>
            </a:r>
            <a:r>
              <a:rPr lang="en-US" sz="1600" dirty="0" err="1" smtClean="0">
                <a:solidFill>
                  <a:srgbClr val="996600"/>
                </a:solidFill>
              </a:rPr>
              <a:t>correspondants</a:t>
            </a:r>
            <a:r>
              <a:rPr lang="en-US" sz="1600" dirty="0" smtClean="0">
                <a:solidFill>
                  <a:srgbClr val="996600"/>
                </a:solidFill>
              </a:rPr>
              <a:t> </a:t>
            </a:r>
            <a:endParaRPr lang="en-US" sz="1600" dirty="0">
              <a:solidFill>
                <a:srgbClr val="9966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sz="1800" b="1" dirty="0" smtClean="0"/>
              <a:t>20 </a:t>
            </a:r>
            <a:r>
              <a:rPr lang="tr-TR" sz="1800" b="1" dirty="0" err="1"/>
              <a:t>minutes</a:t>
            </a:r>
            <a:r>
              <a:rPr lang="tr-TR" sz="1800" b="1" dirty="0"/>
              <a:t>: </a:t>
            </a:r>
            <a:r>
              <a:rPr lang="en-US" sz="1800" dirty="0"/>
              <a:t>Short reporting from each </a:t>
            </a:r>
            <a:r>
              <a:rPr lang="en-US" sz="1800" dirty="0" smtClean="0"/>
              <a:t>group / </a:t>
            </a:r>
            <a:r>
              <a:rPr lang="en-US" sz="1600" dirty="0" err="1">
                <a:solidFill>
                  <a:srgbClr val="996600"/>
                </a:solidFill>
              </a:rPr>
              <a:t>bref</a:t>
            </a:r>
            <a:r>
              <a:rPr lang="en-US" sz="1600" dirty="0">
                <a:solidFill>
                  <a:srgbClr val="996600"/>
                </a:solidFill>
              </a:rPr>
              <a:t> </a:t>
            </a:r>
            <a:r>
              <a:rPr lang="en-US" sz="1600" dirty="0" err="1">
                <a:solidFill>
                  <a:srgbClr val="996600"/>
                </a:solidFill>
              </a:rPr>
              <a:t>compte</a:t>
            </a:r>
            <a:r>
              <a:rPr lang="en-US" sz="1600" dirty="0">
                <a:solidFill>
                  <a:srgbClr val="996600"/>
                </a:solidFill>
              </a:rPr>
              <a:t> </a:t>
            </a:r>
            <a:r>
              <a:rPr lang="en-US" sz="1600" dirty="0" err="1">
                <a:solidFill>
                  <a:srgbClr val="996600"/>
                </a:solidFill>
              </a:rPr>
              <a:t>rendu</a:t>
            </a:r>
            <a:r>
              <a:rPr lang="en-US" sz="1600" dirty="0">
                <a:solidFill>
                  <a:srgbClr val="996600"/>
                </a:solidFill>
              </a:rPr>
              <a:t> de </a:t>
            </a:r>
            <a:r>
              <a:rPr lang="en-US" sz="1600" dirty="0" err="1">
                <a:solidFill>
                  <a:srgbClr val="996600"/>
                </a:solidFill>
              </a:rPr>
              <a:t>chaque</a:t>
            </a:r>
            <a:r>
              <a:rPr lang="en-US" sz="1600" dirty="0">
                <a:solidFill>
                  <a:srgbClr val="996600"/>
                </a:solidFill>
              </a:rPr>
              <a:t> </a:t>
            </a:r>
            <a:r>
              <a:rPr lang="en-US" sz="1600" dirty="0" err="1">
                <a:solidFill>
                  <a:srgbClr val="996600"/>
                </a:solidFill>
              </a:rPr>
              <a:t>groupe</a:t>
            </a:r>
            <a:r>
              <a:rPr lang="en-US" sz="1600" dirty="0">
                <a:solidFill>
                  <a:srgbClr val="996600"/>
                </a:solidFill>
              </a:rPr>
              <a:t> </a:t>
            </a:r>
            <a:endParaRPr lang="en-US" sz="1800" dirty="0">
              <a:solidFill>
                <a:srgbClr val="9966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To be compiled and disseminated later by the conveners </a:t>
            </a:r>
            <a:r>
              <a:rPr lang="en-US" sz="1800" dirty="0" smtClean="0"/>
              <a:t>/ </a:t>
            </a:r>
            <a:r>
              <a:rPr lang="en-US" sz="1600" dirty="0">
                <a:solidFill>
                  <a:srgbClr val="996600"/>
                </a:solidFill>
              </a:rPr>
              <a:t>A compiler et diffuser </a:t>
            </a:r>
            <a:r>
              <a:rPr lang="en-US" sz="1600" dirty="0" err="1">
                <a:solidFill>
                  <a:srgbClr val="996600"/>
                </a:solidFill>
              </a:rPr>
              <a:t>ultérieurement</a:t>
            </a:r>
            <a:r>
              <a:rPr lang="en-US" sz="1600" dirty="0">
                <a:solidFill>
                  <a:srgbClr val="996600"/>
                </a:solidFill>
              </a:rPr>
              <a:t> par les </a:t>
            </a:r>
            <a:r>
              <a:rPr lang="en-US" sz="1600" dirty="0" err="1">
                <a:solidFill>
                  <a:srgbClr val="996600"/>
                </a:solidFill>
              </a:rPr>
              <a:t>organisateurs</a:t>
            </a:r>
            <a:r>
              <a:rPr lang="en-US" sz="1600" dirty="0">
                <a:solidFill>
                  <a:srgbClr val="996600"/>
                </a:solidFill>
              </a:rPr>
              <a:t> </a:t>
            </a:r>
            <a:endParaRPr lang="en-US" sz="1800" dirty="0">
              <a:solidFill>
                <a:srgbClr val="9966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</a:t>
            </a:r>
            <a:r>
              <a:rPr lang="en-US" sz="1200" i="1" dirty="0">
                <a:solidFill>
                  <a:schemeClr val="bg1"/>
                </a:solidFill>
              </a:rPr>
              <a:t>Authors Family Name-Nom de </a:t>
            </a:r>
            <a:r>
              <a:rPr lang="en-US" sz="1200" i="1" dirty="0" err="1">
                <a:solidFill>
                  <a:schemeClr val="bg1"/>
                </a:solidFill>
              </a:rPr>
              <a:t>famille</a:t>
            </a:r>
            <a:r>
              <a:rPr lang="en-US" sz="1200" i="1" dirty="0">
                <a:solidFill>
                  <a:schemeClr val="bg1"/>
                </a:solidFill>
              </a:rPr>
              <a:t> des auteurs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27703" y="5092314"/>
            <a:ext cx="4919512" cy="1301611"/>
            <a:chOff x="2114543" y="4983758"/>
            <a:chExt cx="4449027" cy="1090855"/>
          </a:xfrm>
        </p:grpSpPr>
        <p:pic>
          <p:nvPicPr>
            <p:cNvPr id="5" name="Picture 4" descr="IMG_4629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4543" y="4994613"/>
              <a:ext cx="1440000" cy="1080000"/>
            </a:xfrm>
            <a:prstGeom prst="rect">
              <a:avLst/>
            </a:prstGeom>
          </p:spPr>
        </p:pic>
        <p:pic>
          <p:nvPicPr>
            <p:cNvPr id="7" name="Picture 6" descr="IMG_463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6432" y="4994612"/>
              <a:ext cx="1440000" cy="1080000"/>
            </a:xfrm>
            <a:prstGeom prst="rect">
              <a:avLst/>
            </a:prstGeom>
          </p:spPr>
        </p:pic>
        <p:pic>
          <p:nvPicPr>
            <p:cNvPr id="8" name="Picture 7" descr="IMG_463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3570" y="4983758"/>
              <a:ext cx="1440000" cy="1080000"/>
            </a:xfrm>
            <a:prstGeom prst="rect">
              <a:avLst/>
            </a:prstGeom>
          </p:spPr>
        </p:pic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2540504" y="3704361"/>
            <a:ext cx="3853104" cy="1202355"/>
            <a:chOff x="2323404" y="3571479"/>
            <a:chExt cx="4070204" cy="1270101"/>
          </a:xfrm>
        </p:grpSpPr>
        <p:sp>
          <p:nvSpPr>
            <p:cNvPr id="9" name="Rectangle 8"/>
            <p:cNvSpPr/>
            <p:nvPr/>
          </p:nvSpPr>
          <p:spPr>
            <a:xfrm>
              <a:off x="5373236" y="3571479"/>
              <a:ext cx="1020372" cy="12701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700225" y="4222811"/>
              <a:ext cx="564461" cy="10857"/>
            </a:xfrm>
            <a:prstGeom prst="straightConnector1">
              <a:avLst/>
            </a:prstGeom>
            <a:ln w="38100" cmpd="sng"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23404" y="3778155"/>
              <a:ext cx="879256" cy="0"/>
            </a:xfrm>
            <a:prstGeom prst="straightConnector1">
              <a:avLst/>
            </a:prstGeom>
            <a:ln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334688" y="3963121"/>
              <a:ext cx="879256" cy="0"/>
            </a:xfrm>
            <a:prstGeom prst="straightConnector1">
              <a:avLst/>
            </a:prstGeom>
            <a:ln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334689" y="4180233"/>
              <a:ext cx="879256" cy="0"/>
            </a:xfrm>
            <a:prstGeom prst="straightConnector1">
              <a:avLst/>
            </a:prstGeom>
            <a:ln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345973" y="4365199"/>
              <a:ext cx="879256" cy="0"/>
            </a:xfrm>
            <a:prstGeom prst="straightConnector1">
              <a:avLst/>
            </a:prstGeom>
            <a:ln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335118" y="4582310"/>
              <a:ext cx="879256" cy="0"/>
            </a:xfrm>
            <a:prstGeom prst="straightConnector1">
              <a:avLst/>
            </a:prstGeom>
            <a:ln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346402" y="4767276"/>
              <a:ext cx="879256" cy="0"/>
            </a:xfrm>
            <a:prstGeom prst="straightConnector1">
              <a:avLst/>
            </a:prstGeom>
            <a:ln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572591" y="4028677"/>
              <a:ext cx="879256" cy="0"/>
            </a:xfrm>
            <a:prstGeom prst="straightConnector1">
              <a:avLst/>
            </a:prstGeom>
            <a:ln w="28575" cmpd="sng"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83875" y="4213643"/>
              <a:ext cx="879256" cy="0"/>
            </a:xfrm>
            <a:prstGeom prst="straightConnector1">
              <a:avLst/>
            </a:prstGeom>
            <a:ln w="28575" cmpd="sng"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573020" y="4430754"/>
              <a:ext cx="879256" cy="0"/>
            </a:xfrm>
            <a:prstGeom prst="straightConnector1">
              <a:avLst/>
            </a:prstGeom>
            <a:ln w="28575" cmpd="sng">
              <a:solidFill>
                <a:srgbClr val="99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92641" y="3712601"/>
              <a:ext cx="74899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93071" y="3865001"/>
              <a:ext cx="74899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93501" y="4017401"/>
              <a:ext cx="74899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93071" y="4179813"/>
              <a:ext cx="74899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93501" y="4332213"/>
              <a:ext cx="74899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93931" y="4484613"/>
              <a:ext cx="74899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94361" y="4637013"/>
              <a:ext cx="74899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SDGs whee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439" y="3741012"/>
            <a:ext cx="407367" cy="4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7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3048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Thank you!</a:t>
            </a:r>
            <a:br>
              <a:rPr lang="en-US" sz="3200" b="1" dirty="0"/>
            </a:br>
            <a:r>
              <a:rPr lang="en-US" sz="3200" b="1" dirty="0"/>
              <a:t> </a:t>
            </a:r>
            <a:r>
              <a:rPr lang="en-US" sz="3200" b="1" dirty="0">
                <a:solidFill>
                  <a:srgbClr val="996633"/>
                </a:solidFill>
              </a:rPr>
              <a:t>Merci!</a:t>
            </a:r>
            <a:r>
              <a:rPr lang="en-US" sz="3200" b="1" dirty="0"/>
              <a:t> </a:t>
            </a:r>
            <a:r>
              <a:rPr lang="en-US" sz="3200" dirty="0">
                <a:solidFill>
                  <a:srgbClr val="996633"/>
                </a:solidFill>
              </a:rPr>
              <a:t> </a:t>
            </a:r>
            <a:br>
              <a:rPr lang="en-US" sz="3200" dirty="0">
                <a:solidFill>
                  <a:srgbClr val="996633"/>
                </a:solidFill>
              </a:rPr>
            </a:br>
            <a:r>
              <a:rPr lang="tr-TR" sz="3200" dirty="0">
                <a:solidFill>
                  <a:srgbClr val="000000"/>
                </a:solidFill>
              </a:rPr>
              <a:t>!</a:t>
            </a:r>
            <a:r>
              <a:rPr lang="ar-sa" sz="3200" dirty="0">
                <a:solidFill>
                  <a:srgbClr val="000000"/>
                </a:solidFill>
              </a:rPr>
              <a:t>شكرا</a:t>
            </a:r>
            <a:r>
              <a:rPr lang="tr-TR" sz="3200" dirty="0">
                <a:solidFill>
                  <a:srgbClr val="000000"/>
                </a:solidFill>
              </a:rPr>
              <a:t> </a:t>
            </a:r>
            <a:br>
              <a:rPr lang="tr-TR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996633"/>
                </a:solidFill>
              </a:rPr>
              <a:t/>
            </a:r>
            <a:br>
              <a:rPr lang="en-US" sz="3200" dirty="0">
                <a:solidFill>
                  <a:srgbClr val="996633"/>
                </a:solidFill>
              </a:rPr>
            </a:b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2043436"/>
            <a:ext cx="8562108" cy="10045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Contacts: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hlinkClick r:id="rId2"/>
              </a:rPr>
              <a:t>ege.yildirim@icomos.org</a:t>
            </a:r>
            <a:r>
              <a:rPr lang="en-US" sz="1800" dirty="0"/>
              <a:t>,  </a:t>
            </a:r>
            <a:r>
              <a:rPr lang="en-US" sz="1800" dirty="0">
                <a:hlinkClick r:id="rId3"/>
              </a:rPr>
              <a:t>odonnell@heritagelandscapes.com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ilaria.rosetti@hotmail.com</a:t>
            </a:r>
            <a:r>
              <a:rPr lang="en-US" sz="1800" dirty="0"/>
              <a:t> 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                                          Yildirim-Rosetti-ODonnell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C208E0-F1A0-42A0-95EA-0E17038AD3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581" y="2957946"/>
            <a:ext cx="671483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9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04"/>
            <a:ext cx="9144000" cy="1074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ICOMOS Policy Guidance on Cultural Heritage </a:t>
            </a:r>
            <a:br>
              <a:rPr lang="en-US" sz="3100" dirty="0"/>
            </a:br>
            <a:r>
              <a:rPr lang="en-US" sz="3100" dirty="0"/>
              <a:t>for the Sustainable Development </a:t>
            </a:r>
            <a:r>
              <a:rPr lang="en-US" sz="3100" dirty="0" smtClean="0"/>
              <a:t>Goals</a:t>
            </a:r>
            <a:r>
              <a:rPr lang="en-US" sz="3100" dirty="0"/>
              <a:t> </a:t>
            </a:r>
            <a:r>
              <a:rPr lang="en-US" sz="3200" dirty="0" smtClean="0"/>
              <a:t>/ </a:t>
            </a:r>
            <a:r>
              <a:rPr lang="en-US" sz="2200" b="1" dirty="0" smtClean="0">
                <a:solidFill>
                  <a:srgbClr val="996600"/>
                </a:solidFill>
              </a:rPr>
              <a:t>L</a:t>
            </a:r>
            <a:r>
              <a:rPr lang="en-US" sz="2200" b="1" dirty="0" smtClean="0">
                <a:solidFill>
                  <a:srgbClr val="996600"/>
                </a:solidFill>
              </a:rPr>
              <a:t>e </a:t>
            </a:r>
            <a:r>
              <a:rPr lang="en-US" sz="2200" b="1" dirty="0">
                <a:solidFill>
                  <a:srgbClr val="996600"/>
                </a:solidFill>
              </a:rPr>
              <a:t>guide de </a:t>
            </a:r>
            <a:r>
              <a:rPr lang="en-US" sz="2200" b="1" dirty="0" err="1">
                <a:solidFill>
                  <a:srgbClr val="996600"/>
                </a:solidFill>
              </a:rPr>
              <a:t>politique</a:t>
            </a:r>
            <a:r>
              <a:rPr lang="en-US" sz="2200" b="1" dirty="0">
                <a:solidFill>
                  <a:srgbClr val="996600"/>
                </a:solidFill>
              </a:rPr>
              <a:t> pour les </a:t>
            </a:r>
            <a:r>
              <a:rPr lang="en-US" sz="2200" b="1" dirty="0" err="1">
                <a:solidFill>
                  <a:srgbClr val="996600"/>
                </a:solidFill>
              </a:rPr>
              <a:t>Objectifs</a:t>
            </a:r>
            <a:r>
              <a:rPr lang="en-US" sz="2200" b="1" dirty="0">
                <a:solidFill>
                  <a:srgbClr val="996600"/>
                </a:solidFill>
              </a:rPr>
              <a:t> de </a:t>
            </a:r>
            <a:r>
              <a:rPr lang="en-US" sz="2200" b="1" dirty="0" err="1">
                <a:solidFill>
                  <a:srgbClr val="996600"/>
                </a:solidFill>
              </a:rPr>
              <a:t>Développement</a:t>
            </a:r>
            <a:r>
              <a:rPr lang="en-US" sz="2200" b="1" dirty="0">
                <a:solidFill>
                  <a:srgbClr val="996600"/>
                </a:solidFill>
              </a:rPr>
              <a:t> </a:t>
            </a:r>
            <a:r>
              <a:rPr lang="en-US" sz="2200" b="1" dirty="0" smtClean="0">
                <a:solidFill>
                  <a:srgbClr val="996600"/>
                </a:solidFill>
              </a:rPr>
              <a:t>Durable </a:t>
            </a:r>
            <a:r>
              <a:rPr lang="en-US" sz="2200" b="1" dirty="0">
                <a:solidFill>
                  <a:srgbClr val="996600"/>
                </a:solidFill>
              </a:rPr>
              <a:t>de </a:t>
            </a:r>
            <a:r>
              <a:rPr lang="en-US" sz="2200" b="1" dirty="0" err="1">
                <a:solidFill>
                  <a:srgbClr val="996600"/>
                </a:solidFill>
              </a:rPr>
              <a:t>l'ICOMOS</a:t>
            </a:r>
            <a:endParaRPr lang="en-US" altLang="ja-JP" sz="2000" b="1" dirty="0">
              <a:solidFill>
                <a:srgbClr val="99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78" y="1351685"/>
            <a:ext cx="8413658" cy="220689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Corresponding to Symposium </a:t>
            </a:r>
            <a:r>
              <a:rPr lang="en-US" sz="1800" b="1" dirty="0" smtClean="0"/>
              <a:t>Aims </a:t>
            </a:r>
            <a:r>
              <a:rPr lang="en-US" sz="1800" b="1" dirty="0"/>
              <a:t>/ </a:t>
            </a:r>
            <a:r>
              <a:rPr lang="en-US" sz="1600" b="1" dirty="0" err="1">
                <a:solidFill>
                  <a:srgbClr val="996600"/>
                </a:solidFill>
              </a:rPr>
              <a:t>Correspondant</a:t>
            </a:r>
            <a:r>
              <a:rPr lang="en-US" sz="1600" b="1" dirty="0">
                <a:solidFill>
                  <a:srgbClr val="996600"/>
                </a:solidFill>
              </a:rPr>
              <a:t> aux </a:t>
            </a:r>
            <a:r>
              <a:rPr lang="en-US" sz="1600" b="1" dirty="0" err="1">
                <a:solidFill>
                  <a:srgbClr val="996600"/>
                </a:solidFill>
              </a:rPr>
              <a:t>objectifs</a:t>
            </a:r>
            <a:r>
              <a:rPr lang="en-US" sz="1600" b="1" dirty="0">
                <a:solidFill>
                  <a:srgbClr val="996600"/>
                </a:solidFill>
              </a:rPr>
              <a:t> du </a:t>
            </a:r>
            <a:r>
              <a:rPr lang="en-US" sz="1600" b="1" dirty="0" smtClean="0">
                <a:solidFill>
                  <a:srgbClr val="996600"/>
                </a:solidFill>
              </a:rPr>
              <a:t>symposium</a:t>
            </a:r>
            <a:r>
              <a:rPr lang="en-US" sz="1800" b="1" dirty="0" smtClean="0"/>
              <a:t>: </a:t>
            </a:r>
            <a:endParaRPr lang="en-US" sz="1800" b="1" dirty="0"/>
          </a:p>
          <a:p>
            <a:r>
              <a:rPr lang="en-US" sz="1600" dirty="0"/>
              <a:t>2: Examine ways to benchmark and share strategies for </a:t>
            </a:r>
            <a:r>
              <a:rPr lang="en-US" sz="1600" b="1" dirty="0"/>
              <a:t>integration</a:t>
            </a:r>
            <a:r>
              <a:rPr lang="en-US" sz="1600" dirty="0"/>
              <a:t> </a:t>
            </a:r>
            <a:r>
              <a:rPr lang="en-US" sz="1600" b="1" dirty="0"/>
              <a:t>of inter-connected values </a:t>
            </a:r>
            <a:r>
              <a:rPr lang="en-US" sz="1600" dirty="0"/>
              <a:t>of rural landscapes and </a:t>
            </a:r>
            <a:r>
              <a:rPr lang="en-US" sz="1600" dirty="0" smtClean="0"/>
              <a:t>heritage / </a:t>
            </a:r>
            <a:r>
              <a:rPr lang="en-US" sz="1400" dirty="0">
                <a:solidFill>
                  <a:srgbClr val="996600"/>
                </a:solidFill>
              </a:rPr>
              <a:t>Examiner les </a:t>
            </a:r>
            <a:r>
              <a:rPr lang="en-US" sz="1400" dirty="0" err="1">
                <a:solidFill>
                  <a:srgbClr val="996600"/>
                </a:solidFill>
              </a:rPr>
              <a:t>moyens</a:t>
            </a:r>
            <a:r>
              <a:rPr lang="en-US" sz="1400" dirty="0">
                <a:solidFill>
                  <a:srgbClr val="996600"/>
                </a:solidFill>
              </a:rPr>
              <a:t> de comparer et de </a:t>
            </a:r>
            <a:r>
              <a:rPr lang="en-US" sz="1400" dirty="0" err="1">
                <a:solidFill>
                  <a:srgbClr val="996600"/>
                </a:solidFill>
              </a:rPr>
              <a:t>partager</a:t>
            </a:r>
            <a:r>
              <a:rPr lang="en-US" sz="1400" dirty="0">
                <a:solidFill>
                  <a:srgbClr val="996600"/>
                </a:solidFill>
              </a:rPr>
              <a:t> des </a:t>
            </a:r>
            <a:r>
              <a:rPr lang="en-US" sz="1400" dirty="0" err="1">
                <a:solidFill>
                  <a:srgbClr val="996600"/>
                </a:solidFill>
              </a:rPr>
              <a:t>stratégies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d'intégration</a:t>
            </a:r>
            <a:r>
              <a:rPr lang="en-US" sz="1400" b="1" dirty="0">
                <a:solidFill>
                  <a:srgbClr val="996600"/>
                </a:solidFill>
              </a:rPr>
              <a:t> des </a:t>
            </a:r>
            <a:r>
              <a:rPr lang="en-US" sz="1400" b="1" dirty="0" err="1">
                <a:solidFill>
                  <a:srgbClr val="996600"/>
                </a:solidFill>
              </a:rPr>
              <a:t>valeurs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interconnectées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dirty="0">
                <a:solidFill>
                  <a:srgbClr val="996600"/>
                </a:solidFill>
              </a:rPr>
              <a:t>des </a:t>
            </a:r>
            <a:r>
              <a:rPr lang="en-US" sz="1400" dirty="0" err="1">
                <a:solidFill>
                  <a:srgbClr val="996600"/>
                </a:solidFill>
              </a:rPr>
              <a:t>paysages</a:t>
            </a:r>
            <a:r>
              <a:rPr lang="en-US" sz="1400" dirty="0">
                <a:solidFill>
                  <a:srgbClr val="996600"/>
                </a:solidFill>
              </a:rPr>
              <a:t> et du </a:t>
            </a:r>
            <a:r>
              <a:rPr lang="en-US" sz="1400" dirty="0" err="1">
                <a:solidFill>
                  <a:srgbClr val="996600"/>
                </a:solidFill>
              </a:rPr>
              <a:t>patrimoine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ruraux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endParaRPr lang="en-US" sz="1800" dirty="0">
              <a:solidFill>
                <a:srgbClr val="996600"/>
              </a:solidFill>
            </a:endParaRPr>
          </a:p>
          <a:p>
            <a:r>
              <a:rPr lang="en-US" sz="1600" dirty="0"/>
              <a:t>4: Reflect on methods for identification, documentation and interpretation to </a:t>
            </a:r>
            <a:r>
              <a:rPr lang="en-US" sz="1600" b="1" dirty="0"/>
              <a:t>support appropriate policies and raise awareness </a:t>
            </a:r>
            <a:r>
              <a:rPr lang="en-US" sz="1600" dirty="0"/>
              <a:t>on values </a:t>
            </a:r>
            <a:r>
              <a:rPr lang="tr-TR" sz="1600" dirty="0"/>
              <a:t>of </a:t>
            </a:r>
            <a:r>
              <a:rPr lang="en-US" sz="1600" dirty="0"/>
              <a:t>rural landscapes and </a:t>
            </a:r>
            <a:r>
              <a:rPr lang="en-US" sz="1600" dirty="0" smtClean="0"/>
              <a:t>heritage </a:t>
            </a:r>
            <a:r>
              <a:rPr lang="en-US" sz="1800" dirty="0" smtClean="0"/>
              <a:t>/ </a:t>
            </a:r>
            <a:r>
              <a:rPr lang="en-US" sz="1400" dirty="0" err="1">
                <a:solidFill>
                  <a:srgbClr val="996600"/>
                </a:solidFill>
              </a:rPr>
              <a:t>réfléchir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sur</a:t>
            </a:r>
            <a:r>
              <a:rPr lang="en-US" sz="1400" dirty="0">
                <a:solidFill>
                  <a:srgbClr val="996600"/>
                </a:solidFill>
              </a:rPr>
              <a:t> les </a:t>
            </a:r>
            <a:r>
              <a:rPr lang="en-US" sz="1400" dirty="0" err="1">
                <a:solidFill>
                  <a:srgbClr val="996600"/>
                </a:solidFill>
              </a:rPr>
              <a:t>méthodes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d'identification</a:t>
            </a:r>
            <a:r>
              <a:rPr lang="en-US" sz="1400" dirty="0">
                <a:solidFill>
                  <a:srgbClr val="996600"/>
                </a:solidFill>
              </a:rPr>
              <a:t>, de documentation et </a:t>
            </a:r>
            <a:r>
              <a:rPr lang="en-US" sz="1400" dirty="0" err="1">
                <a:solidFill>
                  <a:srgbClr val="996600"/>
                </a:solidFill>
              </a:rPr>
              <a:t>d'interprétation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afin</a:t>
            </a:r>
            <a:r>
              <a:rPr lang="en-US" sz="1400" dirty="0">
                <a:solidFill>
                  <a:srgbClr val="996600"/>
                </a:solidFill>
              </a:rPr>
              <a:t> de </a:t>
            </a:r>
            <a:r>
              <a:rPr lang="en-US" sz="1400" b="1" dirty="0" err="1">
                <a:solidFill>
                  <a:srgbClr val="996600"/>
                </a:solidFill>
              </a:rPr>
              <a:t>soutenir</a:t>
            </a:r>
            <a:r>
              <a:rPr lang="en-US" sz="1400" b="1" dirty="0">
                <a:solidFill>
                  <a:srgbClr val="996600"/>
                </a:solidFill>
              </a:rPr>
              <a:t> les </a:t>
            </a:r>
            <a:r>
              <a:rPr lang="en-US" sz="1400" b="1" dirty="0" err="1">
                <a:solidFill>
                  <a:srgbClr val="996600"/>
                </a:solidFill>
              </a:rPr>
              <a:t>politiques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appropriées</a:t>
            </a:r>
            <a:r>
              <a:rPr lang="en-US" sz="1400" b="1" dirty="0">
                <a:solidFill>
                  <a:srgbClr val="996600"/>
                </a:solidFill>
              </a:rPr>
              <a:t> et </a:t>
            </a:r>
            <a:r>
              <a:rPr lang="en-US" sz="1400" b="1" dirty="0" err="1">
                <a:solidFill>
                  <a:srgbClr val="996600"/>
                </a:solidFill>
              </a:rPr>
              <a:t>sensibiliser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dirty="0">
                <a:solidFill>
                  <a:srgbClr val="996600"/>
                </a:solidFill>
              </a:rPr>
              <a:t>aux </a:t>
            </a:r>
            <a:r>
              <a:rPr lang="en-US" sz="1400" dirty="0" err="1">
                <a:solidFill>
                  <a:srgbClr val="996600"/>
                </a:solidFill>
              </a:rPr>
              <a:t>valeurs</a:t>
            </a:r>
            <a:r>
              <a:rPr lang="en-US" sz="1400" dirty="0">
                <a:solidFill>
                  <a:srgbClr val="996600"/>
                </a:solidFill>
              </a:rPr>
              <a:t> des </a:t>
            </a:r>
            <a:r>
              <a:rPr lang="en-US" sz="1400" dirty="0" err="1">
                <a:solidFill>
                  <a:srgbClr val="996600"/>
                </a:solidFill>
              </a:rPr>
              <a:t>paysages</a:t>
            </a:r>
            <a:r>
              <a:rPr lang="en-US" sz="1400" dirty="0">
                <a:solidFill>
                  <a:srgbClr val="996600"/>
                </a:solidFill>
              </a:rPr>
              <a:t> et du </a:t>
            </a:r>
            <a:r>
              <a:rPr lang="en-US" sz="1400" dirty="0" err="1">
                <a:solidFill>
                  <a:srgbClr val="996600"/>
                </a:solidFill>
              </a:rPr>
              <a:t>patrimoine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ruraux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endParaRPr lang="en-US" sz="1800" dirty="0">
              <a:solidFill>
                <a:srgbClr val="9966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                                       Yildirim-Rosetti ODonnell</a:t>
            </a:r>
            <a:endParaRPr lang="en-US" sz="1200" i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25173" y="3560627"/>
            <a:ext cx="8395055" cy="3000708"/>
            <a:chOff x="64652" y="3315788"/>
            <a:chExt cx="8945755" cy="31975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80" b="4143"/>
            <a:stretch/>
          </p:blipFill>
          <p:spPr>
            <a:xfrm>
              <a:off x="3610407" y="3315788"/>
              <a:ext cx="5400000" cy="31975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E85D966-AA19-49CC-B1D5-8665A4765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52" y="3908966"/>
              <a:ext cx="3435929" cy="2576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01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07" y="1049769"/>
            <a:ext cx="8562108" cy="41500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Priority Action 1 of ICOMOS SDGs Working Group: PG as </a:t>
            </a:r>
            <a:r>
              <a:rPr lang="en-US" sz="1600" b="1" dirty="0"/>
              <a:t>effective advocacy and communication tool </a:t>
            </a:r>
            <a:r>
              <a:rPr lang="en-US" sz="1600" dirty="0"/>
              <a:t>for wider society/ development world; improve </a:t>
            </a:r>
            <a:r>
              <a:rPr lang="en-US" sz="1600" b="1" dirty="0"/>
              <a:t>recognition of role of cultural heritage in </a:t>
            </a:r>
            <a:r>
              <a:rPr lang="en-US" sz="1600" b="1" dirty="0" smtClean="0"/>
              <a:t>sustainable development </a:t>
            </a:r>
            <a:r>
              <a:rPr lang="en-US" sz="1600" dirty="0" smtClean="0"/>
              <a:t>(</a:t>
            </a:r>
            <a:r>
              <a:rPr lang="en-US" sz="1600" dirty="0"/>
              <a:t>esp. SDG 11.4, New Urban Agenda</a:t>
            </a:r>
            <a:r>
              <a:rPr lang="en-US" sz="1600" dirty="0" smtClean="0"/>
              <a:t>) / </a:t>
            </a:r>
            <a:r>
              <a:rPr lang="en-US" sz="1400" dirty="0">
                <a:solidFill>
                  <a:srgbClr val="996600"/>
                </a:solidFill>
              </a:rPr>
              <a:t>Action </a:t>
            </a:r>
            <a:r>
              <a:rPr lang="en-US" sz="1400" dirty="0" err="1">
                <a:solidFill>
                  <a:srgbClr val="996600"/>
                </a:solidFill>
              </a:rPr>
              <a:t>prioritaire</a:t>
            </a:r>
            <a:r>
              <a:rPr lang="en-US" sz="1400" dirty="0">
                <a:solidFill>
                  <a:srgbClr val="996600"/>
                </a:solidFill>
              </a:rPr>
              <a:t> 1 du </a:t>
            </a:r>
            <a:r>
              <a:rPr lang="en-US" sz="1400" dirty="0" err="1">
                <a:solidFill>
                  <a:srgbClr val="996600"/>
                </a:solidFill>
              </a:rPr>
              <a:t>groupe</a:t>
            </a:r>
            <a:r>
              <a:rPr lang="en-US" sz="1400" dirty="0">
                <a:solidFill>
                  <a:srgbClr val="996600"/>
                </a:solidFill>
              </a:rPr>
              <a:t> de travail des ODD de </a:t>
            </a:r>
            <a:r>
              <a:rPr lang="en-US" sz="1400" dirty="0" err="1">
                <a:solidFill>
                  <a:srgbClr val="996600"/>
                </a:solidFill>
              </a:rPr>
              <a:t>l'ICOMOS</a:t>
            </a:r>
            <a:r>
              <a:rPr lang="en-US" sz="1400" dirty="0">
                <a:solidFill>
                  <a:srgbClr val="996600"/>
                </a:solidFill>
              </a:rPr>
              <a:t>: GP en </a:t>
            </a:r>
            <a:r>
              <a:rPr lang="en-US" sz="1400" dirty="0" err="1">
                <a:solidFill>
                  <a:srgbClr val="996600"/>
                </a:solidFill>
              </a:rPr>
              <a:t>tant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qu'outil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efficace</a:t>
            </a:r>
            <a:r>
              <a:rPr lang="en-US" sz="1400" b="1" dirty="0">
                <a:solidFill>
                  <a:srgbClr val="996600"/>
                </a:solidFill>
              </a:rPr>
              <a:t> de </a:t>
            </a:r>
            <a:r>
              <a:rPr lang="en-US" sz="1400" b="1" dirty="0" err="1">
                <a:solidFill>
                  <a:srgbClr val="996600"/>
                </a:solidFill>
              </a:rPr>
              <a:t>plaidoyer</a:t>
            </a:r>
            <a:r>
              <a:rPr lang="en-US" sz="1400" b="1" dirty="0">
                <a:solidFill>
                  <a:srgbClr val="996600"/>
                </a:solidFill>
              </a:rPr>
              <a:t> et de communication </a:t>
            </a:r>
            <a:r>
              <a:rPr lang="en-US" sz="1400" dirty="0">
                <a:solidFill>
                  <a:srgbClr val="996600"/>
                </a:solidFill>
              </a:rPr>
              <a:t>pour la </a:t>
            </a:r>
            <a:r>
              <a:rPr lang="en-US" sz="1400" dirty="0" err="1">
                <a:solidFill>
                  <a:srgbClr val="996600"/>
                </a:solidFill>
              </a:rPr>
              <a:t>société</a:t>
            </a:r>
            <a:r>
              <a:rPr lang="en-US" sz="1400" dirty="0">
                <a:solidFill>
                  <a:srgbClr val="996600"/>
                </a:solidFill>
              </a:rPr>
              <a:t> au </a:t>
            </a:r>
            <a:r>
              <a:rPr lang="en-US" sz="1400" dirty="0" err="1">
                <a:solidFill>
                  <a:srgbClr val="996600"/>
                </a:solidFill>
              </a:rPr>
              <a:t>sens</a:t>
            </a:r>
            <a:r>
              <a:rPr lang="en-US" sz="1400" dirty="0">
                <a:solidFill>
                  <a:srgbClr val="996600"/>
                </a:solidFill>
              </a:rPr>
              <a:t> large / le monde du </a:t>
            </a:r>
            <a:r>
              <a:rPr lang="en-US" sz="1400" dirty="0" err="1">
                <a:solidFill>
                  <a:srgbClr val="996600"/>
                </a:solidFill>
              </a:rPr>
              <a:t>développement</a:t>
            </a:r>
            <a:r>
              <a:rPr lang="en-US" sz="1400" dirty="0">
                <a:solidFill>
                  <a:srgbClr val="996600"/>
                </a:solidFill>
              </a:rPr>
              <a:t>; </a:t>
            </a:r>
            <a:r>
              <a:rPr lang="en-US" sz="1400" dirty="0" err="1">
                <a:solidFill>
                  <a:srgbClr val="996600"/>
                </a:solidFill>
              </a:rPr>
              <a:t>améliorer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b="1" dirty="0">
                <a:solidFill>
                  <a:srgbClr val="996600"/>
                </a:solidFill>
              </a:rPr>
              <a:t>la reconnaissance du </a:t>
            </a:r>
            <a:r>
              <a:rPr lang="en-US" sz="1400" b="1" dirty="0" err="1">
                <a:solidFill>
                  <a:srgbClr val="996600"/>
                </a:solidFill>
              </a:rPr>
              <a:t>rôle</a:t>
            </a:r>
            <a:r>
              <a:rPr lang="en-US" sz="1400" b="1" dirty="0">
                <a:solidFill>
                  <a:srgbClr val="996600"/>
                </a:solidFill>
              </a:rPr>
              <a:t> du </a:t>
            </a:r>
            <a:r>
              <a:rPr lang="en-US" sz="1400" b="1" dirty="0" err="1">
                <a:solidFill>
                  <a:srgbClr val="996600"/>
                </a:solidFill>
              </a:rPr>
              <a:t>patrimoine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culturel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dans</a:t>
            </a:r>
            <a:r>
              <a:rPr lang="en-US" sz="1400" b="1" dirty="0">
                <a:solidFill>
                  <a:srgbClr val="996600"/>
                </a:solidFill>
              </a:rPr>
              <a:t> le </a:t>
            </a:r>
            <a:r>
              <a:rPr lang="en-US" sz="1400" b="1" dirty="0" err="1" smtClean="0">
                <a:solidFill>
                  <a:srgbClr val="996600"/>
                </a:solidFill>
              </a:rPr>
              <a:t>développement</a:t>
            </a:r>
            <a:r>
              <a:rPr lang="en-US" sz="1400" b="1" dirty="0" smtClean="0">
                <a:solidFill>
                  <a:srgbClr val="996600"/>
                </a:solidFill>
              </a:rPr>
              <a:t> durable </a:t>
            </a:r>
            <a:r>
              <a:rPr lang="en-US" sz="1400" dirty="0" smtClean="0">
                <a:solidFill>
                  <a:srgbClr val="996600"/>
                </a:solidFill>
              </a:rPr>
              <a:t>(</a:t>
            </a:r>
            <a:r>
              <a:rPr lang="en-US" sz="1400" dirty="0">
                <a:solidFill>
                  <a:srgbClr val="996600"/>
                </a:solidFill>
              </a:rPr>
              <a:t>en </a:t>
            </a:r>
            <a:r>
              <a:rPr lang="en-US" sz="1400" dirty="0" err="1">
                <a:solidFill>
                  <a:srgbClr val="996600"/>
                </a:solidFill>
              </a:rPr>
              <a:t>particulier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l'ODD</a:t>
            </a:r>
            <a:r>
              <a:rPr lang="en-US" sz="1400" dirty="0">
                <a:solidFill>
                  <a:srgbClr val="996600"/>
                </a:solidFill>
              </a:rPr>
              <a:t> 11.4, Nouveau Programme pour les </a:t>
            </a:r>
            <a:r>
              <a:rPr lang="en-US" sz="1400" dirty="0" err="1">
                <a:solidFill>
                  <a:srgbClr val="996600"/>
                </a:solidFill>
              </a:rPr>
              <a:t>Villes</a:t>
            </a:r>
            <a:r>
              <a:rPr lang="en-US" sz="1400" dirty="0">
                <a:solidFill>
                  <a:srgbClr val="996600"/>
                </a:solidFill>
              </a:rPr>
              <a:t>)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endParaRPr lang="en-US" sz="1800" dirty="0">
              <a:solidFill>
                <a:srgbClr val="9966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“Heritage </a:t>
            </a:r>
            <a:r>
              <a:rPr lang="en-US" sz="1600" dirty="0" smtClean="0"/>
              <a:t>as </a:t>
            </a:r>
            <a:r>
              <a:rPr lang="en-US" sz="1600" b="1" dirty="0"/>
              <a:t>resource &amp; strategic opportunity</a:t>
            </a:r>
            <a:r>
              <a:rPr lang="en-US" sz="1600" b="1" dirty="0" smtClean="0"/>
              <a:t>” / </a:t>
            </a:r>
            <a:r>
              <a:rPr lang="en-US" sz="1400" dirty="0" smtClean="0">
                <a:solidFill>
                  <a:srgbClr val="996600"/>
                </a:solidFill>
              </a:rPr>
              <a:t>“</a:t>
            </a:r>
            <a:r>
              <a:rPr lang="en-US" sz="1400" dirty="0">
                <a:solidFill>
                  <a:srgbClr val="996600"/>
                </a:solidFill>
              </a:rPr>
              <a:t>le </a:t>
            </a:r>
            <a:r>
              <a:rPr lang="en-US" sz="1400" dirty="0" err="1">
                <a:solidFill>
                  <a:srgbClr val="996600"/>
                </a:solidFill>
              </a:rPr>
              <a:t>patrimoine</a:t>
            </a:r>
            <a:r>
              <a:rPr lang="en-US" sz="1400" dirty="0">
                <a:solidFill>
                  <a:srgbClr val="996600"/>
                </a:solidFill>
              </a:rPr>
              <a:t> en </a:t>
            </a:r>
            <a:r>
              <a:rPr lang="en-US" sz="1400" dirty="0" err="1">
                <a:solidFill>
                  <a:srgbClr val="996600"/>
                </a:solidFill>
              </a:rPr>
              <a:t>tant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que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ressource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smtClean="0">
                <a:solidFill>
                  <a:srgbClr val="996600"/>
                </a:solidFill>
              </a:rPr>
              <a:t>&amp; </a:t>
            </a:r>
            <a:r>
              <a:rPr lang="en-US" sz="1400" b="1" dirty="0" err="1">
                <a:solidFill>
                  <a:srgbClr val="996600"/>
                </a:solidFill>
              </a:rPr>
              <a:t>opportunité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err="1" smtClean="0">
                <a:solidFill>
                  <a:srgbClr val="996600"/>
                </a:solidFill>
              </a:rPr>
              <a:t>stratégique</a:t>
            </a:r>
            <a:r>
              <a:rPr lang="en-US" sz="1400" dirty="0" smtClean="0">
                <a:solidFill>
                  <a:srgbClr val="996600"/>
                </a:solidFill>
              </a:rPr>
              <a:t>”</a:t>
            </a:r>
            <a:endParaRPr lang="en-US" sz="1800" dirty="0">
              <a:solidFill>
                <a:srgbClr val="9966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“</a:t>
            </a:r>
            <a:r>
              <a:rPr lang="en-US" sz="1600" b="1" dirty="0" smtClean="0"/>
              <a:t>Dimensions </a:t>
            </a:r>
            <a:r>
              <a:rPr lang="en-US" sz="1600" dirty="0"/>
              <a:t>of SD: economy, society, environment + </a:t>
            </a:r>
            <a:r>
              <a:rPr lang="en-US" sz="1600" b="1" dirty="0"/>
              <a:t>culture</a:t>
            </a:r>
            <a:r>
              <a:rPr lang="en-US" sz="1600" b="1" dirty="0" smtClean="0"/>
              <a:t>” /</a:t>
            </a:r>
            <a:r>
              <a:rPr lang="en-US" sz="1600" dirty="0" smtClean="0">
                <a:solidFill>
                  <a:srgbClr val="996600"/>
                </a:solidFill>
              </a:rPr>
              <a:t> </a:t>
            </a:r>
            <a:r>
              <a:rPr lang="en-US" sz="1400" dirty="0" smtClean="0">
                <a:solidFill>
                  <a:srgbClr val="996600"/>
                </a:solidFill>
              </a:rPr>
              <a:t>“</a:t>
            </a:r>
            <a:r>
              <a:rPr lang="en-US" sz="1400" b="1" dirty="0">
                <a:solidFill>
                  <a:srgbClr val="996600"/>
                </a:solidFill>
              </a:rPr>
              <a:t>Dimensions </a:t>
            </a:r>
            <a:r>
              <a:rPr lang="en-US" sz="1400" dirty="0">
                <a:solidFill>
                  <a:srgbClr val="996600"/>
                </a:solidFill>
              </a:rPr>
              <a:t>du DD: </a:t>
            </a:r>
            <a:r>
              <a:rPr lang="en-US" sz="1400" dirty="0" err="1">
                <a:solidFill>
                  <a:srgbClr val="996600"/>
                </a:solidFill>
              </a:rPr>
              <a:t>économie</a:t>
            </a:r>
            <a:r>
              <a:rPr lang="en-US" sz="1400" dirty="0">
                <a:solidFill>
                  <a:srgbClr val="996600"/>
                </a:solidFill>
              </a:rPr>
              <a:t>, </a:t>
            </a:r>
            <a:r>
              <a:rPr lang="en-US" sz="1400" dirty="0" err="1">
                <a:solidFill>
                  <a:srgbClr val="996600"/>
                </a:solidFill>
              </a:rPr>
              <a:t>société</a:t>
            </a:r>
            <a:r>
              <a:rPr lang="en-US" sz="1400" dirty="0">
                <a:solidFill>
                  <a:srgbClr val="996600"/>
                </a:solidFill>
              </a:rPr>
              <a:t>, </a:t>
            </a:r>
            <a:r>
              <a:rPr lang="en-US" sz="1400" dirty="0" err="1">
                <a:solidFill>
                  <a:srgbClr val="996600"/>
                </a:solidFill>
              </a:rPr>
              <a:t>environnement</a:t>
            </a:r>
            <a:r>
              <a:rPr lang="en-US" sz="1400" dirty="0">
                <a:solidFill>
                  <a:srgbClr val="996600"/>
                </a:solidFill>
              </a:rPr>
              <a:t> + </a:t>
            </a:r>
            <a:r>
              <a:rPr lang="en-US" sz="1400" b="1" dirty="0" smtClean="0">
                <a:solidFill>
                  <a:srgbClr val="996600"/>
                </a:solidFill>
              </a:rPr>
              <a:t>culture</a:t>
            </a:r>
            <a:r>
              <a:rPr lang="en-US" sz="1400" dirty="0" smtClean="0">
                <a:solidFill>
                  <a:srgbClr val="996600"/>
                </a:solidFill>
              </a:rPr>
              <a:t>”</a:t>
            </a:r>
            <a:endParaRPr lang="en-US" sz="1600" dirty="0">
              <a:solidFill>
                <a:srgbClr val="9966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Draft launch aimed at WUF10, Feb. 2020 , final launch at HLPF </a:t>
            </a:r>
            <a:r>
              <a:rPr lang="en-US" sz="1600" dirty="0" smtClean="0"/>
              <a:t>2021 / </a:t>
            </a:r>
            <a:r>
              <a:rPr lang="en-US" sz="1400" dirty="0" err="1">
                <a:solidFill>
                  <a:srgbClr val="996600"/>
                </a:solidFill>
              </a:rPr>
              <a:t>Projet</a:t>
            </a:r>
            <a:r>
              <a:rPr lang="en-US" sz="1400" dirty="0">
                <a:solidFill>
                  <a:srgbClr val="996600"/>
                </a:solidFill>
              </a:rPr>
              <a:t> de </a:t>
            </a:r>
            <a:r>
              <a:rPr lang="en-US" sz="1400" dirty="0" err="1">
                <a:solidFill>
                  <a:srgbClr val="996600"/>
                </a:solidFill>
              </a:rPr>
              <a:t>lancement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destiné</a:t>
            </a:r>
            <a:r>
              <a:rPr lang="en-US" sz="1400" dirty="0">
                <a:solidFill>
                  <a:srgbClr val="996600"/>
                </a:solidFill>
              </a:rPr>
              <a:t> au FUM10, </a:t>
            </a:r>
            <a:r>
              <a:rPr lang="en-US" sz="1400" dirty="0" err="1">
                <a:solidFill>
                  <a:srgbClr val="996600"/>
                </a:solidFill>
              </a:rPr>
              <a:t>fév</a:t>
            </a:r>
            <a:r>
              <a:rPr lang="en-US" sz="1400" dirty="0">
                <a:solidFill>
                  <a:srgbClr val="996600"/>
                </a:solidFill>
              </a:rPr>
              <a:t>. 2020, </a:t>
            </a:r>
            <a:r>
              <a:rPr lang="en-US" sz="1400" dirty="0" err="1">
                <a:solidFill>
                  <a:srgbClr val="996600"/>
                </a:solidFill>
              </a:rPr>
              <a:t>lancement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définitif</a:t>
            </a:r>
            <a:r>
              <a:rPr lang="en-US" sz="1400" dirty="0">
                <a:solidFill>
                  <a:srgbClr val="996600"/>
                </a:solidFill>
              </a:rPr>
              <a:t> au FPHN 2021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endParaRPr lang="en-US" sz="1600" dirty="0">
              <a:solidFill>
                <a:srgbClr val="9966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                                          </a:t>
            </a:r>
            <a:r>
              <a:rPr lang="en-US" sz="1200" dirty="0">
                <a:solidFill>
                  <a:schemeClr val="bg1"/>
                </a:solidFill>
              </a:rPr>
              <a:t>Yildirim-Rosetti-ODonnell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38" y="4502167"/>
            <a:ext cx="2592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734127" y="4521060"/>
            <a:ext cx="3776031" cy="1800000"/>
            <a:chOff x="225038" y="3078196"/>
            <a:chExt cx="3966164" cy="1890639"/>
          </a:xfrm>
          <a:solidFill>
            <a:schemeClr val="bg1"/>
          </a:solidFill>
        </p:grpSpPr>
        <p:pic>
          <p:nvPicPr>
            <p:cNvPr id="8" name="Picture 7" descr="Macintosh HD:Users:Ege:Documents:Meslek İş Genel:2016-17 ICOMOS SDGs:Images- Logos- General:Target 11.4 Logo:SDG-logo-final 201702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03"/>
            <a:stretch/>
          </p:blipFill>
          <p:spPr bwMode="auto">
            <a:xfrm>
              <a:off x="225038" y="3111617"/>
              <a:ext cx="2914650" cy="184086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Macintosh HD:Users:Ege:Downloads:goal-11:GOAL_11_TARGETS:GOAL_11_PNG:GOAL_11_TARGET_11.4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80706" y="3078196"/>
              <a:ext cx="1110496" cy="1890639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 txBox="1">
            <a:spLocks/>
          </p:cNvSpPr>
          <p:nvPr/>
        </p:nvSpPr>
        <p:spPr>
          <a:xfrm>
            <a:off x="0" y="43418"/>
            <a:ext cx="9144000" cy="86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300" dirty="0"/>
              <a:t>P</a:t>
            </a:r>
            <a:r>
              <a:rPr lang="en-US" sz="3300" dirty="0" err="1"/>
              <a:t>olicy</a:t>
            </a:r>
            <a:r>
              <a:rPr lang="en-US" sz="3300" dirty="0"/>
              <a:t> Guidance</a:t>
            </a:r>
            <a:r>
              <a:rPr lang="tr-TR" sz="3300" dirty="0"/>
              <a:t> Context and Main </a:t>
            </a:r>
            <a:r>
              <a:rPr lang="tr-TR" sz="3300" dirty="0" err="1" smtClean="0"/>
              <a:t>Messages</a:t>
            </a:r>
            <a:r>
              <a:rPr lang="tr-TR" sz="3300" dirty="0" smtClean="0"/>
              <a:t> </a:t>
            </a:r>
            <a:r>
              <a:rPr lang="tr-TR" sz="3200" dirty="0" smtClean="0"/>
              <a:t>/ </a:t>
            </a:r>
          </a:p>
          <a:p>
            <a:pPr algn="ctr"/>
            <a:r>
              <a:rPr lang="en-US" sz="2400" b="1" dirty="0" err="1" smtClean="0">
                <a:solidFill>
                  <a:srgbClr val="996600"/>
                </a:solidFill>
              </a:rPr>
              <a:t>Contexte</a:t>
            </a:r>
            <a:r>
              <a:rPr lang="en-US" sz="2400" b="1" dirty="0" smtClean="0">
                <a:solidFill>
                  <a:srgbClr val="996600"/>
                </a:solidFill>
              </a:rPr>
              <a:t> </a:t>
            </a:r>
            <a:r>
              <a:rPr lang="en-US" sz="2400" b="1" dirty="0" err="1">
                <a:solidFill>
                  <a:srgbClr val="996600"/>
                </a:solidFill>
              </a:rPr>
              <a:t>d'orientation</a:t>
            </a:r>
            <a:r>
              <a:rPr lang="en-US" sz="2400" b="1" dirty="0">
                <a:solidFill>
                  <a:srgbClr val="996600"/>
                </a:solidFill>
              </a:rPr>
              <a:t> du guide de </a:t>
            </a:r>
            <a:r>
              <a:rPr lang="en-US" sz="2400" b="1" dirty="0" err="1">
                <a:solidFill>
                  <a:srgbClr val="996600"/>
                </a:solidFill>
              </a:rPr>
              <a:t>politique</a:t>
            </a:r>
            <a:r>
              <a:rPr lang="en-US" sz="2400" b="1" dirty="0">
                <a:solidFill>
                  <a:srgbClr val="996600"/>
                </a:solidFill>
              </a:rPr>
              <a:t> et </a:t>
            </a:r>
            <a:r>
              <a:rPr lang="en-US" sz="2400" b="1" dirty="0" err="1">
                <a:solidFill>
                  <a:srgbClr val="996600"/>
                </a:solidFill>
              </a:rPr>
              <a:t>principaux</a:t>
            </a:r>
            <a:r>
              <a:rPr lang="en-US" sz="2400" b="1" dirty="0">
                <a:solidFill>
                  <a:srgbClr val="996600"/>
                </a:solidFill>
              </a:rPr>
              <a:t> messages</a:t>
            </a:r>
            <a:r>
              <a:rPr lang="en-US" sz="2400" b="1" dirty="0">
                <a:solidFill>
                  <a:srgbClr val="996600"/>
                </a:solidFill>
              </a:rPr>
              <a:t> </a:t>
            </a:r>
            <a:endParaRPr lang="en-US" sz="24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0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>
              <a:tabLst>
                <a:tab pos="6273800" algn="l"/>
              </a:tabLst>
            </a:pPr>
            <a:r>
              <a:rPr lang="tr-TR" sz="3100" dirty="0"/>
              <a:t>P</a:t>
            </a:r>
            <a:r>
              <a:rPr lang="en-US" sz="3100" dirty="0" err="1"/>
              <a:t>olicy</a:t>
            </a:r>
            <a:r>
              <a:rPr lang="en-US" sz="3100" dirty="0"/>
              <a:t> Guidance</a:t>
            </a:r>
            <a:r>
              <a:rPr lang="tr-TR" sz="3100" dirty="0"/>
              <a:t> </a:t>
            </a:r>
            <a:r>
              <a:rPr lang="tr-TR" sz="3100" dirty="0" err="1"/>
              <a:t>Tentative</a:t>
            </a:r>
            <a:r>
              <a:rPr lang="tr-TR" sz="3100" dirty="0"/>
              <a:t> </a:t>
            </a:r>
            <a:r>
              <a:rPr lang="tr-TR" sz="3100" dirty="0" err="1" smtClean="0"/>
              <a:t>Structure</a:t>
            </a:r>
            <a:r>
              <a:rPr lang="tr-TR" sz="3100" dirty="0" smtClean="0"/>
              <a:t> / </a:t>
            </a:r>
            <a:br>
              <a:rPr lang="tr-TR" sz="3100" dirty="0" smtClean="0"/>
            </a:br>
            <a:r>
              <a:rPr lang="en-US" sz="2000" b="1" dirty="0" smtClean="0">
                <a:solidFill>
                  <a:srgbClr val="996600"/>
                </a:solidFill>
              </a:rPr>
              <a:t>Structure </a:t>
            </a:r>
            <a:r>
              <a:rPr lang="en-US" sz="2000" b="1" dirty="0" err="1" smtClean="0">
                <a:solidFill>
                  <a:srgbClr val="996600"/>
                </a:solidFill>
              </a:rPr>
              <a:t>Provisoire</a:t>
            </a:r>
            <a:r>
              <a:rPr lang="en-US" sz="2000" b="1" dirty="0" smtClean="0">
                <a:solidFill>
                  <a:srgbClr val="996600"/>
                </a:solidFill>
              </a:rPr>
              <a:t> du guide </a:t>
            </a:r>
            <a:r>
              <a:rPr lang="en-US" sz="2000" b="1" dirty="0">
                <a:solidFill>
                  <a:srgbClr val="996600"/>
                </a:solidFill>
              </a:rPr>
              <a:t>de </a:t>
            </a:r>
            <a:r>
              <a:rPr lang="en-US" sz="2000" b="1" dirty="0" err="1">
                <a:solidFill>
                  <a:srgbClr val="996600"/>
                </a:solidFill>
              </a:rPr>
              <a:t>politique</a:t>
            </a:r>
            <a:r>
              <a:rPr lang="en-US" sz="2000" b="1" dirty="0">
                <a:solidFill>
                  <a:srgbClr val="996600"/>
                </a:solidFill>
              </a:rPr>
              <a:t> 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71" y="998707"/>
            <a:ext cx="8829964" cy="5460621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Introduction / </a:t>
            </a:r>
            <a:r>
              <a:rPr lang="en-US" sz="1400" b="1" dirty="0">
                <a:solidFill>
                  <a:srgbClr val="996600"/>
                </a:solidFill>
              </a:rPr>
              <a:t>Introduction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200" dirty="0" smtClean="0"/>
              <a:t> </a:t>
            </a:r>
            <a:endParaRPr lang="en-US" sz="1200" dirty="0"/>
          </a:p>
          <a:p>
            <a:pPr marL="457200" lvl="1" indent="0">
              <a:buNone/>
            </a:pPr>
            <a:r>
              <a:rPr lang="en-US" sz="1100" dirty="0"/>
              <a:t>Issues to tackle; objective and methodology; why document is needed (format, audience</a:t>
            </a:r>
            <a:r>
              <a:rPr lang="en-US" sz="1100" dirty="0" smtClean="0"/>
              <a:t>) </a:t>
            </a:r>
            <a:r>
              <a:rPr lang="en-US" sz="1100" dirty="0"/>
              <a:t>/ </a:t>
            </a:r>
            <a:r>
              <a:rPr lang="en-US" sz="1050" dirty="0">
                <a:solidFill>
                  <a:srgbClr val="996600"/>
                </a:solidFill>
              </a:rPr>
              <a:t>Questions </a:t>
            </a:r>
            <a:r>
              <a:rPr lang="en-US" sz="1050" dirty="0" err="1">
                <a:solidFill>
                  <a:srgbClr val="996600"/>
                </a:solidFill>
              </a:rPr>
              <a:t>à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r>
              <a:rPr lang="en-US" sz="1050" dirty="0" err="1">
                <a:solidFill>
                  <a:srgbClr val="996600"/>
                </a:solidFill>
              </a:rPr>
              <a:t>aborder</a:t>
            </a:r>
            <a:r>
              <a:rPr lang="en-US" sz="1050" dirty="0">
                <a:solidFill>
                  <a:srgbClr val="996600"/>
                </a:solidFill>
              </a:rPr>
              <a:t>; </a:t>
            </a:r>
            <a:r>
              <a:rPr lang="en-US" sz="1050" dirty="0" err="1">
                <a:solidFill>
                  <a:srgbClr val="996600"/>
                </a:solidFill>
              </a:rPr>
              <a:t>objectif</a:t>
            </a:r>
            <a:r>
              <a:rPr lang="en-US" sz="1050" dirty="0">
                <a:solidFill>
                  <a:srgbClr val="996600"/>
                </a:solidFill>
              </a:rPr>
              <a:t> et </a:t>
            </a:r>
            <a:r>
              <a:rPr lang="en-US" sz="1050" dirty="0" err="1">
                <a:solidFill>
                  <a:srgbClr val="996600"/>
                </a:solidFill>
              </a:rPr>
              <a:t>méthodologie</a:t>
            </a:r>
            <a:r>
              <a:rPr lang="en-US" sz="1050" dirty="0">
                <a:solidFill>
                  <a:srgbClr val="996600"/>
                </a:solidFill>
              </a:rPr>
              <a:t>; </a:t>
            </a:r>
            <a:r>
              <a:rPr lang="en-US" sz="1050" dirty="0" err="1">
                <a:solidFill>
                  <a:srgbClr val="996600"/>
                </a:solidFill>
              </a:rPr>
              <a:t>pourquoi</a:t>
            </a:r>
            <a:r>
              <a:rPr lang="en-US" sz="1050" dirty="0">
                <a:solidFill>
                  <a:srgbClr val="996600"/>
                </a:solidFill>
              </a:rPr>
              <a:t> le document </a:t>
            </a:r>
            <a:r>
              <a:rPr lang="en-US" sz="1050" dirty="0" err="1">
                <a:solidFill>
                  <a:srgbClr val="996600"/>
                </a:solidFill>
              </a:rPr>
              <a:t>est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r>
              <a:rPr lang="en-US" sz="1050" dirty="0" err="1">
                <a:solidFill>
                  <a:srgbClr val="996600"/>
                </a:solidFill>
              </a:rPr>
              <a:t>nécessaire</a:t>
            </a:r>
            <a:r>
              <a:rPr lang="en-US" sz="1050" dirty="0">
                <a:solidFill>
                  <a:srgbClr val="996600"/>
                </a:solidFill>
              </a:rPr>
              <a:t> (format, public)</a:t>
            </a:r>
            <a:endParaRPr lang="en-US" sz="1100" dirty="0">
              <a:solidFill>
                <a:srgbClr val="996600"/>
              </a:solidFill>
            </a:endParaRPr>
          </a:p>
          <a:p>
            <a:r>
              <a:rPr lang="en-US" sz="1600" b="1" dirty="0"/>
              <a:t>ICOMOS and the SDGs: Integrating culture and </a:t>
            </a:r>
            <a:r>
              <a:rPr lang="en-US" sz="1600" b="1" dirty="0" smtClean="0"/>
              <a:t>development </a:t>
            </a:r>
            <a:r>
              <a:rPr lang="en-US" sz="1400" b="1" dirty="0">
                <a:solidFill>
                  <a:srgbClr val="996600"/>
                </a:solidFill>
              </a:rPr>
              <a:t>/ L’ICOMOS et les ODD: </a:t>
            </a:r>
            <a:r>
              <a:rPr lang="en-US" sz="1400" b="1" dirty="0" err="1">
                <a:solidFill>
                  <a:srgbClr val="996600"/>
                </a:solidFill>
              </a:rPr>
              <a:t>Intégrer</a:t>
            </a:r>
            <a:r>
              <a:rPr lang="en-US" sz="1400" b="1" dirty="0">
                <a:solidFill>
                  <a:srgbClr val="996600"/>
                </a:solidFill>
              </a:rPr>
              <a:t> la culture et le </a:t>
            </a:r>
            <a:r>
              <a:rPr lang="en-US" sz="1400" b="1" dirty="0" err="1">
                <a:solidFill>
                  <a:srgbClr val="996600"/>
                </a:solidFill>
              </a:rPr>
              <a:t>développement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1100" dirty="0"/>
              <a:t>C</a:t>
            </a:r>
            <a:r>
              <a:rPr lang="en-US" sz="1100" dirty="0" smtClean="0"/>
              <a:t>onceptual </a:t>
            </a:r>
            <a:r>
              <a:rPr lang="en-US" sz="1100" dirty="0"/>
              <a:t>framework, ICOMOS’s role and cooperation with key </a:t>
            </a:r>
            <a:r>
              <a:rPr lang="en-US" sz="1100" dirty="0" smtClean="0"/>
              <a:t>partners / </a:t>
            </a:r>
            <a:r>
              <a:rPr lang="en-US" sz="1050" dirty="0">
                <a:solidFill>
                  <a:srgbClr val="996600"/>
                </a:solidFill>
              </a:rPr>
              <a:t>Cadre </a:t>
            </a:r>
            <a:r>
              <a:rPr lang="en-US" sz="1050" dirty="0" err="1">
                <a:solidFill>
                  <a:srgbClr val="996600"/>
                </a:solidFill>
              </a:rPr>
              <a:t>conceptuel</a:t>
            </a:r>
            <a:r>
              <a:rPr lang="en-US" sz="1050" dirty="0">
                <a:solidFill>
                  <a:srgbClr val="996600"/>
                </a:solidFill>
              </a:rPr>
              <a:t>, </a:t>
            </a:r>
            <a:r>
              <a:rPr lang="en-US" sz="1050" dirty="0" err="1">
                <a:solidFill>
                  <a:srgbClr val="996600"/>
                </a:solidFill>
              </a:rPr>
              <a:t>rôle</a:t>
            </a:r>
            <a:r>
              <a:rPr lang="en-US" sz="1050" dirty="0">
                <a:solidFill>
                  <a:srgbClr val="996600"/>
                </a:solidFill>
              </a:rPr>
              <a:t> de </a:t>
            </a:r>
            <a:r>
              <a:rPr lang="en-US" sz="1050" dirty="0" err="1">
                <a:solidFill>
                  <a:srgbClr val="996600"/>
                </a:solidFill>
              </a:rPr>
              <a:t>l’ICOMOS</a:t>
            </a:r>
            <a:r>
              <a:rPr lang="en-US" sz="1050" dirty="0">
                <a:solidFill>
                  <a:srgbClr val="996600"/>
                </a:solidFill>
              </a:rPr>
              <a:t> et </a:t>
            </a:r>
            <a:r>
              <a:rPr lang="en-US" sz="1050" dirty="0" err="1">
                <a:solidFill>
                  <a:srgbClr val="996600"/>
                </a:solidFill>
              </a:rPr>
              <a:t>coopération</a:t>
            </a:r>
            <a:r>
              <a:rPr lang="en-US" sz="1050" dirty="0">
                <a:solidFill>
                  <a:srgbClr val="996600"/>
                </a:solidFill>
              </a:rPr>
              <a:t> avec les </a:t>
            </a:r>
            <a:r>
              <a:rPr lang="en-US" sz="1050" dirty="0" err="1">
                <a:solidFill>
                  <a:srgbClr val="996600"/>
                </a:solidFill>
              </a:rPr>
              <a:t>partenaires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r>
              <a:rPr lang="en-US" sz="1050" dirty="0" err="1">
                <a:solidFill>
                  <a:srgbClr val="996600"/>
                </a:solidFill>
              </a:rPr>
              <a:t>clés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endParaRPr lang="en-US" sz="1100" dirty="0">
              <a:solidFill>
                <a:srgbClr val="996600"/>
              </a:solidFill>
            </a:endParaRPr>
          </a:p>
          <a:p>
            <a:pPr lvl="1"/>
            <a:r>
              <a:rPr lang="en-US" sz="1600" dirty="0"/>
              <a:t>Timeline </a:t>
            </a:r>
            <a:r>
              <a:rPr lang="en-US" sz="1200" dirty="0" smtClean="0"/>
              <a:t>(evolution </a:t>
            </a:r>
            <a:r>
              <a:rPr lang="en-US" sz="1200" dirty="0"/>
              <a:t>of </a:t>
            </a:r>
            <a:r>
              <a:rPr lang="en-US" sz="1200" dirty="0" smtClean="0"/>
              <a:t>ICOMOS discourse) / </a:t>
            </a:r>
            <a:r>
              <a:rPr lang="en-US" sz="1400" dirty="0" err="1">
                <a:solidFill>
                  <a:srgbClr val="996600"/>
                </a:solidFill>
              </a:rPr>
              <a:t>Chronologie</a:t>
            </a:r>
            <a:r>
              <a:rPr lang="en-US" sz="1100" dirty="0">
                <a:solidFill>
                  <a:srgbClr val="996600"/>
                </a:solidFill>
              </a:rPr>
              <a:t> </a:t>
            </a:r>
            <a:r>
              <a:rPr lang="en-US" sz="1050" dirty="0">
                <a:solidFill>
                  <a:srgbClr val="996600"/>
                </a:solidFill>
              </a:rPr>
              <a:t>(</a:t>
            </a:r>
            <a:r>
              <a:rPr lang="en-US" sz="1050" dirty="0" err="1">
                <a:solidFill>
                  <a:srgbClr val="996600"/>
                </a:solidFill>
              </a:rPr>
              <a:t>évolution</a:t>
            </a:r>
            <a:r>
              <a:rPr lang="en-US" sz="1050" dirty="0">
                <a:solidFill>
                  <a:srgbClr val="996600"/>
                </a:solidFill>
              </a:rPr>
              <a:t> du </a:t>
            </a:r>
            <a:r>
              <a:rPr lang="en-US" sz="1050" dirty="0" err="1">
                <a:solidFill>
                  <a:srgbClr val="996600"/>
                </a:solidFill>
              </a:rPr>
              <a:t>discours</a:t>
            </a:r>
            <a:r>
              <a:rPr lang="en-US" sz="1050" dirty="0">
                <a:solidFill>
                  <a:srgbClr val="996600"/>
                </a:solidFill>
              </a:rPr>
              <a:t> de </a:t>
            </a:r>
            <a:r>
              <a:rPr lang="en-US" sz="1050" dirty="0" err="1">
                <a:solidFill>
                  <a:srgbClr val="996600"/>
                </a:solidFill>
              </a:rPr>
              <a:t>l'ICOMOS</a:t>
            </a:r>
            <a:r>
              <a:rPr lang="en-US" sz="1050" dirty="0">
                <a:solidFill>
                  <a:srgbClr val="996600"/>
                </a:solidFill>
              </a:rPr>
              <a:t>)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endParaRPr lang="en-US" sz="1200" dirty="0">
              <a:solidFill>
                <a:srgbClr val="996600"/>
              </a:solidFill>
            </a:endParaRPr>
          </a:p>
          <a:p>
            <a:pPr lvl="1"/>
            <a:r>
              <a:rPr lang="en-US" sz="1600" dirty="0"/>
              <a:t>Table </a:t>
            </a:r>
            <a:r>
              <a:rPr lang="en-US" sz="1200" dirty="0" smtClean="0"/>
              <a:t>(ICOMOS documents</a:t>
            </a:r>
            <a:r>
              <a:rPr lang="en-US" sz="1200" dirty="0"/>
              <a:t>/events </a:t>
            </a:r>
            <a:r>
              <a:rPr lang="en-US" sz="1200" dirty="0" smtClean="0"/>
              <a:t>&amp; each Goal/Target) / </a:t>
            </a:r>
            <a:r>
              <a:rPr lang="en-US" sz="1400" dirty="0" smtClean="0">
                <a:solidFill>
                  <a:srgbClr val="996600"/>
                </a:solidFill>
              </a:rPr>
              <a:t>Tableau </a:t>
            </a:r>
            <a:r>
              <a:rPr lang="en-US" sz="1050" dirty="0" smtClean="0">
                <a:solidFill>
                  <a:srgbClr val="996600"/>
                </a:solidFill>
              </a:rPr>
              <a:t>(documents/ </a:t>
            </a:r>
            <a:r>
              <a:rPr lang="en-US" sz="1050" dirty="0" err="1">
                <a:solidFill>
                  <a:srgbClr val="996600"/>
                </a:solidFill>
              </a:rPr>
              <a:t>événements</a:t>
            </a:r>
            <a:r>
              <a:rPr lang="en-US" sz="1050" dirty="0">
                <a:solidFill>
                  <a:srgbClr val="996600"/>
                </a:solidFill>
              </a:rPr>
              <a:t> de </a:t>
            </a:r>
            <a:r>
              <a:rPr lang="en-US" sz="1050" dirty="0" err="1">
                <a:solidFill>
                  <a:srgbClr val="996600"/>
                </a:solidFill>
              </a:rPr>
              <a:t>l'ICOMOS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r>
              <a:rPr lang="en-US" sz="1050" dirty="0" smtClean="0">
                <a:solidFill>
                  <a:srgbClr val="996600"/>
                </a:solidFill>
              </a:rPr>
              <a:t>&amp; </a:t>
            </a:r>
            <a:r>
              <a:rPr lang="en-US" sz="1050" dirty="0" err="1" smtClean="0">
                <a:solidFill>
                  <a:srgbClr val="996600"/>
                </a:solidFill>
              </a:rPr>
              <a:t>chaque</a:t>
            </a:r>
            <a:r>
              <a:rPr lang="en-US" sz="1050" dirty="0" smtClean="0">
                <a:solidFill>
                  <a:srgbClr val="996600"/>
                </a:solidFill>
              </a:rPr>
              <a:t> </a:t>
            </a:r>
            <a:r>
              <a:rPr lang="en-US" sz="1050" dirty="0" err="1" smtClean="0">
                <a:solidFill>
                  <a:srgbClr val="996600"/>
                </a:solidFill>
              </a:rPr>
              <a:t>Objectif</a:t>
            </a:r>
            <a:r>
              <a:rPr lang="en-US" sz="1050" dirty="0" smtClean="0">
                <a:solidFill>
                  <a:srgbClr val="996600"/>
                </a:solidFill>
              </a:rPr>
              <a:t>/ </a:t>
            </a:r>
            <a:r>
              <a:rPr lang="en-US" sz="1050" dirty="0" err="1" smtClean="0">
                <a:solidFill>
                  <a:srgbClr val="996600"/>
                </a:solidFill>
              </a:rPr>
              <a:t>Cible</a:t>
            </a:r>
            <a:r>
              <a:rPr lang="en-US" sz="1050" dirty="0" smtClean="0">
                <a:solidFill>
                  <a:srgbClr val="996600"/>
                </a:solidFill>
              </a:rPr>
              <a:t>)</a:t>
            </a:r>
            <a:endParaRPr lang="en-US" sz="1200" dirty="0">
              <a:solidFill>
                <a:srgbClr val="996600"/>
              </a:solidFill>
            </a:endParaRPr>
          </a:p>
          <a:p>
            <a:pPr lvl="1"/>
            <a:r>
              <a:rPr lang="en-US" sz="1600" dirty="0"/>
              <a:t>Geographical map </a:t>
            </a:r>
            <a:r>
              <a:rPr lang="en-US" sz="1200" dirty="0"/>
              <a:t>of events organized by </a:t>
            </a:r>
            <a:r>
              <a:rPr lang="en-US" sz="1200" dirty="0" smtClean="0"/>
              <a:t>ICOMOS / </a:t>
            </a:r>
            <a:r>
              <a:rPr lang="en-US" sz="1400" dirty="0" smtClean="0">
                <a:solidFill>
                  <a:srgbClr val="996600"/>
                </a:solidFill>
              </a:rPr>
              <a:t>Carte</a:t>
            </a:r>
            <a:r>
              <a:rPr lang="en-US" sz="1400" dirty="0" smtClean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géographique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050" dirty="0">
                <a:solidFill>
                  <a:srgbClr val="996600"/>
                </a:solidFill>
              </a:rPr>
              <a:t>des </a:t>
            </a:r>
            <a:r>
              <a:rPr lang="en-US" sz="1050" dirty="0" err="1">
                <a:solidFill>
                  <a:srgbClr val="996600"/>
                </a:solidFill>
              </a:rPr>
              <a:t>événements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r>
              <a:rPr lang="en-US" sz="1050" dirty="0" err="1">
                <a:solidFill>
                  <a:srgbClr val="996600"/>
                </a:solidFill>
              </a:rPr>
              <a:t>organisés</a:t>
            </a:r>
            <a:r>
              <a:rPr lang="en-US" sz="1050" dirty="0">
                <a:solidFill>
                  <a:srgbClr val="996600"/>
                </a:solidFill>
              </a:rPr>
              <a:t> par </a:t>
            </a:r>
            <a:r>
              <a:rPr lang="en-US" sz="1050" dirty="0" err="1">
                <a:solidFill>
                  <a:srgbClr val="996600"/>
                </a:solidFill>
              </a:rPr>
              <a:t>l'ICOMOS</a:t>
            </a:r>
            <a:endParaRPr lang="en-US" sz="1200" dirty="0">
              <a:solidFill>
                <a:srgbClr val="996600"/>
              </a:solidFill>
            </a:endParaRPr>
          </a:p>
          <a:p>
            <a:r>
              <a:rPr lang="en-US" sz="1600" b="1" dirty="0"/>
              <a:t>Cultural Heritage, Goal by </a:t>
            </a:r>
            <a:r>
              <a:rPr lang="en-US" sz="1600" b="1" dirty="0" smtClean="0"/>
              <a:t>Goal / </a:t>
            </a:r>
            <a:r>
              <a:rPr lang="en-US" sz="1400" b="1" dirty="0" err="1" smtClean="0">
                <a:solidFill>
                  <a:srgbClr val="996600"/>
                </a:solidFill>
              </a:rPr>
              <a:t>Patrimoine</a:t>
            </a:r>
            <a:r>
              <a:rPr lang="en-US" sz="1400" b="1" dirty="0" smtClean="0">
                <a:solidFill>
                  <a:srgbClr val="996600"/>
                </a:solidFill>
              </a:rPr>
              <a:t> </a:t>
            </a:r>
            <a:r>
              <a:rPr lang="en-US" sz="1400" b="1" dirty="0" err="1" smtClean="0">
                <a:solidFill>
                  <a:srgbClr val="996600"/>
                </a:solidFill>
              </a:rPr>
              <a:t>c</a:t>
            </a:r>
            <a:r>
              <a:rPr lang="en-US" sz="1400" b="1" dirty="0" err="1" smtClean="0">
                <a:solidFill>
                  <a:srgbClr val="996600"/>
                </a:solidFill>
              </a:rPr>
              <a:t>ulturel</a:t>
            </a:r>
            <a:r>
              <a:rPr lang="en-US" sz="1400" b="1" dirty="0" smtClean="0">
                <a:solidFill>
                  <a:srgbClr val="996600"/>
                </a:solidFill>
              </a:rPr>
              <a:t>, </a:t>
            </a:r>
            <a:r>
              <a:rPr lang="en-US" sz="1400" b="1" dirty="0" err="1" smtClean="0">
                <a:solidFill>
                  <a:srgbClr val="996600"/>
                </a:solidFill>
              </a:rPr>
              <a:t>Objectif</a:t>
            </a:r>
            <a:r>
              <a:rPr lang="en-US" sz="1400" b="1" dirty="0" smtClean="0">
                <a:solidFill>
                  <a:srgbClr val="996600"/>
                </a:solidFill>
              </a:rPr>
              <a:t> par </a:t>
            </a:r>
            <a:r>
              <a:rPr lang="en-US" sz="1400" b="1" dirty="0" err="1" smtClean="0">
                <a:solidFill>
                  <a:srgbClr val="996600"/>
                </a:solidFill>
              </a:rPr>
              <a:t>Objectif</a:t>
            </a:r>
            <a:endParaRPr lang="en-US" sz="1400" dirty="0">
              <a:solidFill>
                <a:srgbClr val="996600"/>
              </a:solidFill>
            </a:endParaRPr>
          </a:p>
          <a:p>
            <a:pPr marL="457200" lvl="1" indent="0">
              <a:buNone/>
            </a:pPr>
            <a:r>
              <a:rPr lang="en-US" sz="1100" dirty="0"/>
              <a:t>1-2 pages for each </a:t>
            </a:r>
            <a:r>
              <a:rPr lang="en-US" sz="1100" dirty="0" smtClean="0"/>
              <a:t>SDG / </a:t>
            </a:r>
            <a:r>
              <a:rPr lang="en-US" sz="1050" dirty="0" smtClean="0">
                <a:solidFill>
                  <a:srgbClr val="996600"/>
                </a:solidFill>
              </a:rPr>
              <a:t>1-2 pages pour </a:t>
            </a:r>
            <a:r>
              <a:rPr lang="en-US" sz="1050" dirty="0" err="1" smtClean="0">
                <a:solidFill>
                  <a:srgbClr val="996600"/>
                </a:solidFill>
              </a:rPr>
              <a:t>chaque</a:t>
            </a:r>
            <a:r>
              <a:rPr lang="en-US" sz="1050" dirty="0" smtClean="0">
                <a:solidFill>
                  <a:srgbClr val="996600"/>
                </a:solidFill>
              </a:rPr>
              <a:t> ODD</a:t>
            </a:r>
            <a:endParaRPr lang="en-US" sz="1100" dirty="0">
              <a:solidFill>
                <a:srgbClr val="996600"/>
              </a:solidFill>
            </a:endParaRPr>
          </a:p>
          <a:p>
            <a:pPr lvl="1"/>
            <a:r>
              <a:rPr lang="en-US" sz="1600" dirty="0"/>
              <a:t>Policy </a:t>
            </a:r>
            <a:r>
              <a:rPr lang="en-US" sz="1600" dirty="0"/>
              <a:t>statement / </a:t>
            </a:r>
            <a:r>
              <a:rPr lang="en-US" sz="1400" dirty="0" err="1">
                <a:solidFill>
                  <a:srgbClr val="996600"/>
                </a:solidFill>
              </a:rPr>
              <a:t>Déclaration</a:t>
            </a:r>
            <a:r>
              <a:rPr lang="en-US" sz="1400" dirty="0">
                <a:solidFill>
                  <a:srgbClr val="996600"/>
                </a:solidFill>
              </a:rPr>
              <a:t> de </a:t>
            </a:r>
            <a:r>
              <a:rPr lang="en-US" sz="1400" dirty="0" err="1">
                <a:solidFill>
                  <a:srgbClr val="996600"/>
                </a:solidFill>
              </a:rPr>
              <a:t>politique</a:t>
            </a:r>
            <a:endParaRPr lang="en-US" sz="1600" dirty="0">
              <a:solidFill>
                <a:srgbClr val="996600"/>
              </a:solidFill>
            </a:endParaRPr>
          </a:p>
          <a:p>
            <a:pPr lvl="1"/>
            <a:r>
              <a:rPr lang="en-US" sz="1600" dirty="0"/>
              <a:t>Sentences </a:t>
            </a:r>
            <a:r>
              <a:rPr lang="en-US" sz="1200" dirty="0"/>
              <a:t>from ICOMOS’ doctrinal </a:t>
            </a:r>
            <a:r>
              <a:rPr lang="en-US" sz="1200" dirty="0" smtClean="0"/>
              <a:t>texts </a:t>
            </a:r>
            <a:r>
              <a:rPr lang="en-US" sz="1200" dirty="0"/>
              <a:t>/ </a:t>
            </a:r>
            <a:r>
              <a:rPr lang="en-US" sz="1400" dirty="0">
                <a:solidFill>
                  <a:srgbClr val="996600"/>
                </a:solidFill>
              </a:rPr>
              <a:t>Phrases </a:t>
            </a:r>
            <a:r>
              <a:rPr lang="en-US" sz="1050" dirty="0">
                <a:solidFill>
                  <a:srgbClr val="996600"/>
                </a:solidFill>
              </a:rPr>
              <a:t>de </a:t>
            </a:r>
            <a:r>
              <a:rPr lang="en-US" sz="1050" dirty="0" err="1">
                <a:solidFill>
                  <a:srgbClr val="996600"/>
                </a:solidFill>
              </a:rPr>
              <a:t>textes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r>
              <a:rPr lang="en-US" sz="1050" dirty="0" err="1">
                <a:solidFill>
                  <a:srgbClr val="996600"/>
                </a:solidFill>
              </a:rPr>
              <a:t>doctrinaux</a:t>
            </a:r>
            <a:r>
              <a:rPr lang="en-US" sz="1050" dirty="0">
                <a:solidFill>
                  <a:srgbClr val="996600"/>
                </a:solidFill>
              </a:rPr>
              <a:t> de </a:t>
            </a:r>
            <a:r>
              <a:rPr lang="en-US" sz="1050" dirty="0" err="1">
                <a:solidFill>
                  <a:srgbClr val="996600"/>
                </a:solidFill>
              </a:rPr>
              <a:t>l’ICOMOS</a:t>
            </a:r>
            <a:endParaRPr lang="en-US" sz="1200" dirty="0">
              <a:solidFill>
                <a:srgbClr val="996600"/>
              </a:solidFill>
            </a:endParaRPr>
          </a:p>
          <a:p>
            <a:pPr lvl="1"/>
            <a:r>
              <a:rPr lang="en-US" sz="1600" dirty="0"/>
              <a:t>Good practices </a:t>
            </a:r>
            <a:r>
              <a:rPr lang="en-US" sz="1200" dirty="0"/>
              <a:t>by ICOMOS </a:t>
            </a:r>
            <a:r>
              <a:rPr lang="en-US" sz="1200" dirty="0"/>
              <a:t>/ </a:t>
            </a:r>
            <a:r>
              <a:rPr lang="en-US" sz="1400" dirty="0" err="1" smtClean="0">
                <a:solidFill>
                  <a:srgbClr val="996600"/>
                </a:solidFill>
              </a:rPr>
              <a:t>Bonnes</a:t>
            </a:r>
            <a:r>
              <a:rPr lang="en-US" sz="1400" dirty="0" smtClean="0">
                <a:solidFill>
                  <a:srgbClr val="996600"/>
                </a:solidFill>
              </a:rPr>
              <a:t> </a:t>
            </a:r>
            <a:r>
              <a:rPr lang="en-US" sz="1400" dirty="0" err="1" smtClean="0">
                <a:solidFill>
                  <a:srgbClr val="996600"/>
                </a:solidFill>
              </a:rPr>
              <a:t>pratiques</a:t>
            </a:r>
            <a:r>
              <a:rPr lang="en-US" sz="1400" dirty="0" smtClean="0">
                <a:solidFill>
                  <a:srgbClr val="996600"/>
                </a:solidFill>
              </a:rPr>
              <a:t>  </a:t>
            </a:r>
            <a:r>
              <a:rPr lang="en-US" sz="1050" dirty="0" err="1" smtClean="0">
                <a:solidFill>
                  <a:srgbClr val="996600"/>
                </a:solidFill>
              </a:rPr>
              <a:t>d’ICOMOS</a:t>
            </a:r>
            <a:r>
              <a:rPr lang="en-US" sz="1050" dirty="0" smtClean="0">
                <a:solidFill>
                  <a:srgbClr val="996600"/>
                </a:solidFill>
              </a:rPr>
              <a:t> </a:t>
            </a:r>
            <a:endParaRPr lang="en-US" sz="1200" dirty="0">
              <a:solidFill>
                <a:srgbClr val="996600"/>
              </a:solidFill>
            </a:endParaRPr>
          </a:p>
          <a:p>
            <a:r>
              <a:rPr lang="en-US" sz="1600" b="1" dirty="0"/>
              <a:t>Way </a:t>
            </a:r>
            <a:r>
              <a:rPr lang="en-US" sz="1600" b="1" dirty="0" smtClean="0"/>
              <a:t>Forward / </a:t>
            </a:r>
            <a:r>
              <a:rPr lang="en-US" sz="1400" b="1" dirty="0" err="1">
                <a:solidFill>
                  <a:srgbClr val="996600"/>
                </a:solidFill>
              </a:rPr>
              <a:t>Voie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à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r>
              <a:rPr lang="en-US" sz="1400" b="1" dirty="0" err="1">
                <a:solidFill>
                  <a:srgbClr val="996600"/>
                </a:solidFill>
              </a:rPr>
              <a:t>suivre</a:t>
            </a:r>
            <a:r>
              <a:rPr lang="en-US" sz="1400" b="1" dirty="0">
                <a:solidFill>
                  <a:srgbClr val="996600"/>
                </a:solidFill>
              </a:rPr>
              <a:t> </a:t>
            </a:r>
            <a:endParaRPr lang="en-US" sz="1600" b="1" dirty="0">
              <a:solidFill>
                <a:srgbClr val="996600"/>
              </a:solidFill>
            </a:endParaRPr>
          </a:p>
          <a:p>
            <a:pPr marL="457200" lvl="1" indent="0">
              <a:buNone/>
            </a:pPr>
            <a:r>
              <a:rPr lang="en-US" sz="1100" dirty="0"/>
              <a:t>Conclusion and future </a:t>
            </a:r>
            <a:r>
              <a:rPr lang="en-US" sz="1100" dirty="0" smtClean="0"/>
              <a:t>steps / </a:t>
            </a:r>
            <a:r>
              <a:rPr lang="en-US" sz="1050" dirty="0">
                <a:solidFill>
                  <a:srgbClr val="996600"/>
                </a:solidFill>
              </a:rPr>
              <a:t>Conclusion et </a:t>
            </a:r>
            <a:r>
              <a:rPr lang="en-US" sz="1050" dirty="0" err="1">
                <a:solidFill>
                  <a:srgbClr val="996600"/>
                </a:solidFill>
              </a:rPr>
              <a:t>prochaines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r>
              <a:rPr lang="en-US" sz="1050" dirty="0" err="1">
                <a:solidFill>
                  <a:srgbClr val="996600"/>
                </a:solidFill>
              </a:rPr>
              <a:t>étapes</a:t>
            </a:r>
            <a:r>
              <a:rPr lang="en-US" sz="1050" dirty="0">
                <a:solidFill>
                  <a:srgbClr val="996600"/>
                </a:solidFill>
              </a:rPr>
              <a:t> </a:t>
            </a:r>
            <a:endParaRPr lang="en-GB" sz="1100" dirty="0">
              <a:solidFill>
                <a:srgbClr val="996600"/>
              </a:solidFill>
            </a:endParaRPr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                                          Yildirim-Rosetti-ODonnell</a:t>
            </a:r>
            <a:endParaRPr lang="en-US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20290"/>
              </p:ext>
            </p:extLst>
          </p:nvPr>
        </p:nvGraphicFramePr>
        <p:xfrm>
          <a:off x="2997200" y="5878246"/>
          <a:ext cx="614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Document" r:id="rId3" imgW="6146800" imgH="355600" progId="Word.Document.12">
                  <p:embed/>
                </p:oleObj>
              </mc:Choice>
              <mc:Fallback>
                <p:oleObj name="Document" r:id="rId3" imgW="61468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7200" y="5878246"/>
                        <a:ext cx="6146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https://ci6.googleusercontent.com/proxy/dH5w3O7IOjZJUERjeOS77_GYfcdxIH498cQjm2nySqsJAZrqhUfa-eUFDibsXrTlRQlW5eEil-ToCkOAs2rLlRgDXDU-yN0IdHFLDIIxpZLb2jvy7FVnr3avITmCI--guNAbzf9Zvd_oiq46I5yuZ9nTFf1LG0B1e2om5UbSvuKuosf-5Ud6Eu7TCz8IauFJQqwAEQZv89M8pE9Pog=s0-d-e1-ft#https://docs.google.com/uc?export=download&amp;id=1_mJaOO5kWVDDOv8hy05Hwo1MkKRNIFZN&amp;revid=0B1bpXsTYw7PJVXdETmFBeUhhVUUrNGdtNWNhbStGcnI4WE1nPQ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22788"/>
            <a:ext cx="2985131" cy="8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08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172400"/>
            <a:ext cx="8413402" cy="14546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A </a:t>
            </a:r>
            <a:r>
              <a:rPr lang="en-US" sz="1600" b="1" dirty="0"/>
              <a:t>discussion platform </a:t>
            </a:r>
            <a:r>
              <a:rPr lang="en-US" sz="1600" dirty="0"/>
              <a:t>to contribute to the </a:t>
            </a:r>
            <a:r>
              <a:rPr lang="en-US" sz="1600" b="1" dirty="0"/>
              <a:t>drafting of the PG</a:t>
            </a:r>
            <a:r>
              <a:rPr lang="en-US" sz="1600" dirty="0"/>
              <a:t>, from the perspective of rural heritage, landscapes and rural-urban </a:t>
            </a:r>
            <a:r>
              <a:rPr lang="en-US" sz="1600" dirty="0" smtClean="0"/>
              <a:t>linkages / </a:t>
            </a:r>
            <a:r>
              <a:rPr lang="en-US" sz="1400" dirty="0" err="1">
                <a:solidFill>
                  <a:srgbClr val="996600"/>
                </a:solidFill>
              </a:rPr>
              <a:t>Une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plateforme</a:t>
            </a:r>
            <a:r>
              <a:rPr lang="en-US" sz="1400" dirty="0">
                <a:solidFill>
                  <a:srgbClr val="996600"/>
                </a:solidFill>
              </a:rPr>
              <a:t> de discussion pour </a:t>
            </a:r>
            <a:r>
              <a:rPr lang="en-US" sz="1400" dirty="0" err="1">
                <a:solidFill>
                  <a:srgbClr val="996600"/>
                </a:solidFill>
              </a:rPr>
              <a:t>contribuer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à</a:t>
            </a:r>
            <a:r>
              <a:rPr lang="en-US" sz="1400" dirty="0">
                <a:solidFill>
                  <a:srgbClr val="996600"/>
                </a:solidFill>
              </a:rPr>
              <a:t> la </a:t>
            </a:r>
            <a:r>
              <a:rPr lang="en-US" sz="1400" dirty="0" err="1">
                <a:solidFill>
                  <a:srgbClr val="996600"/>
                </a:solidFill>
              </a:rPr>
              <a:t>rédaction</a:t>
            </a:r>
            <a:r>
              <a:rPr lang="en-US" sz="1400" dirty="0">
                <a:solidFill>
                  <a:srgbClr val="996600"/>
                </a:solidFill>
              </a:rPr>
              <a:t> du </a:t>
            </a:r>
            <a:r>
              <a:rPr lang="en-US" sz="1400" b="1" dirty="0">
                <a:solidFill>
                  <a:srgbClr val="996600"/>
                </a:solidFill>
              </a:rPr>
              <a:t>GP</a:t>
            </a:r>
            <a:r>
              <a:rPr lang="en-US" sz="1400" dirty="0">
                <a:solidFill>
                  <a:srgbClr val="996600"/>
                </a:solidFill>
              </a:rPr>
              <a:t>, </a:t>
            </a:r>
            <a:r>
              <a:rPr lang="en-US" sz="1400" dirty="0" err="1">
                <a:solidFill>
                  <a:srgbClr val="996600"/>
                </a:solidFill>
              </a:rPr>
              <a:t>dans</a:t>
            </a:r>
            <a:r>
              <a:rPr lang="en-US" sz="1400" dirty="0">
                <a:solidFill>
                  <a:srgbClr val="996600"/>
                </a:solidFill>
              </a:rPr>
              <a:t> la perspective du </a:t>
            </a:r>
            <a:r>
              <a:rPr lang="en-US" sz="1400" dirty="0" err="1">
                <a:solidFill>
                  <a:srgbClr val="996600"/>
                </a:solidFill>
              </a:rPr>
              <a:t>patrimoine</a:t>
            </a:r>
            <a:r>
              <a:rPr lang="en-US" sz="1400" dirty="0">
                <a:solidFill>
                  <a:srgbClr val="996600"/>
                </a:solidFill>
              </a:rPr>
              <a:t> rural, des </a:t>
            </a:r>
            <a:r>
              <a:rPr lang="en-US" sz="1400" dirty="0" err="1">
                <a:solidFill>
                  <a:srgbClr val="996600"/>
                </a:solidFill>
              </a:rPr>
              <a:t>paysages</a:t>
            </a:r>
            <a:r>
              <a:rPr lang="en-US" sz="1400" dirty="0">
                <a:solidFill>
                  <a:srgbClr val="996600"/>
                </a:solidFill>
              </a:rPr>
              <a:t> et des liens entre zones </a:t>
            </a:r>
            <a:r>
              <a:rPr lang="en-US" sz="1400" dirty="0" err="1">
                <a:solidFill>
                  <a:srgbClr val="996600"/>
                </a:solidFill>
              </a:rPr>
              <a:t>rurales</a:t>
            </a:r>
            <a:r>
              <a:rPr lang="en-US" sz="1400" dirty="0">
                <a:solidFill>
                  <a:srgbClr val="996600"/>
                </a:solidFill>
              </a:rPr>
              <a:t> et </a:t>
            </a:r>
            <a:r>
              <a:rPr lang="en-US" sz="1400" dirty="0" err="1">
                <a:solidFill>
                  <a:srgbClr val="996600"/>
                </a:solidFill>
              </a:rPr>
              <a:t>urbaines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endParaRPr lang="en-US" sz="1600" dirty="0">
              <a:solidFill>
                <a:srgbClr val="9966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– Paysages et Au-Delà                                                                 Yildirim-Rosetti-ODonnell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7" name="Picture 18" descr="sinassos genel-ak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884" y="2950783"/>
            <a:ext cx="2696116" cy="3588181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106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000" dirty="0"/>
              <a:t>Contribution of Knowledge </a:t>
            </a:r>
            <a:r>
              <a:rPr lang="tr-TR" sz="3000" dirty="0" err="1"/>
              <a:t>Cafe</a:t>
            </a:r>
            <a:r>
              <a:rPr lang="tr-TR" sz="3000" dirty="0"/>
              <a:t> </a:t>
            </a:r>
            <a:r>
              <a:rPr lang="tr-TR" sz="3000" dirty="0" err="1" smtClean="0"/>
              <a:t>to</a:t>
            </a:r>
            <a:r>
              <a:rPr lang="tr-TR" sz="3000" dirty="0" smtClean="0"/>
              <a:t> </a:t>
            </a:r>
            <a:r>
              <a:rPr lang="tr-TR" sz="3000" dirty="0"/>
              <a:t>the </a:t>
            </a:r>
            <a:r>
              <a:rPr lang="tr-TR" sz="3000" dirty="0" err="1"/>
              <a:t>Policy</a:t>
            </a:r>
            <a:r>
              <a:rPr lang="tr-TR" sz="3000" dirty="0"/>
              <a:t> </a:t>
            </a:r>
            <a:r>
              <a:rPr lang="tr-TR" sz="3000" dirty="0" err="1" smtClean="0"/>
              <a:t>Guidance</a:t>
            </a:r>
            <a:r>
              <a:rPr lang="tr-TR" sz="3000" dirty="0" smtClean="0"/>
              <a:t> </a:t>
            </a:r>
            <a:r>
              <a:rPr lang="tr-TR" sz="3000" dirty="0"/>
              <a:t>/ </a:t>
            </a:r>
            <a:endParaRPr lang="tr-TR" sz="3000" dirty="0" smtClean="0"/>
          </a:p>
          <a:p>
            <a:pPr algn="ctr"/>
            <a:r>
              <a:rPr lang="tr-TR" sz="2200" b="1" dirty="0" err="1" smtClean="0">
                <a:solidFill>
                  <a:srgbClr val="996600"/>
                </a:solidFill>
              </a:rPr>
              <a:t>Contribution</a:t>
            </a:r>
            <a:r>
              <a:rPr lang="tr-TR" sz="2200" b="1" dirty="0" smtClean="0">
                <a:solidFill>
                  <a:srgbClr val="996600"/>
                </a:solidFill>
              </a:rPr>
              <a:t> </a:t>
            </a:r>
            <a:r>
              <a:rPr lang="tr-TR" sz="2200" b="1" dirty="0" err="1" smtClean="0">
                <a:solidFill>
                  <a:srgbClr val="996600"/>
                </a:solidFill>
              </a:rPr>
              <a:t>du</a:t>
            </a:r>
            <a:r>
              <a:rPr lang="tr-TR" sz="2200" b="1" dirty="0" smtClean="0">
                <a:solidFill>
                  <a:srgbClr val="996600"/>
                </a:solidFill>
              </a:rPr>
              <a:t> </a:t>
            </a:r>
            <a:r>
              <a:rPr lang="tr-TR" sz="2200" b="1" dirty="0" err="1" smtClean="0">
                <a:solidFill>
                  <a:srgbClr val="996600"/>
                </a:solidFill>
              </a:rPr>
              <a:t>Cafe</a:t>
            </a:r>
            <a:r>
              <a:rPr lang="tr-TR" sz="2200" b="1" dirty="0" smtClean="0">
                <a:solidFill>
                  <a:srgbClr val="996600"/>
                </a:solidFill>
              </a:rPr>
              <a:t> </a:t>
            </a:r>
            <a:r>
              <a:rPr lang="tr-TR" sz="2200" b="1" dirty="0" err="1" smtClean="0">
                <a:solidFill>
                  <a:srgbClr val="996600"/>
                </a:solidFill>
              </a:rPr>
              <a:t>des</a:t>
            </a:r>
            <a:r>
              <a:rPr lang="tr-TR" sz="2200" b="1" dirty="0" smtClean="0">
                <a:solidFill>
                  <a:srgbClr val="996600"/>
                </a:solidFill>
              </a:rPr>
              <a:t> </a:t>
            </a:r>
            <a:r>
              <a:rPr lang="tr-TR" sz="2200" b="1" dirty="0" err="1" smtClean="0">
                <a:solidFill>
                  <a:srgbClr val="996600"/>
                </a:solidFill>
              </a:rPr>
              <a:t>connaissances</a:t>
            </a:r>
            <a:r>
              <a:rPr lang="tr-TR" sz="2200" b="1" dirty="0" smtClean="0">
                <a:solidFill>
                  <a:srgbClr val="996600"/>
                </a:solidFill>
              </a:rPr>
              <a:t> </a:t>
            </a:r>
            <a:r>
              <a:rPr lang="tr-TR" sz="2200" b="1" dirty="0" err="1" smtClean="0">
                <a:solidFill>
                  <a:srgbClr val="996600"/>
                </a:solidFill>
              </a:rPr>
              <a:t>aux</a:t>
            </a:r>
            <a:r>
              <a:rPr lang="tr-TR" sz="2200" b="1" dirty="0" smtClean="0">
                <a:solidFill>
                  <a:srgbClr val="996600"/>
                </a:solidFill>
              </a:rPr>
              <a:t> Guide de </a:t>
            </a:r>
            <a:r>
              <a:rPr lang="tr-TR" sz="2200" b="1" dirty="0" err="1" smtClean="0">
                <a:solidFill>
                  <a:srgbClr val="996600"/>
                </a:solidFill>
              </a:rPr>
              <a:t>Politique</a:t>
            </a:r>
            <a:endParaRPr lang="en-US" sz="2600" b="1" dirty="0">
              <a:solidFill>
                <a:srgbClr val="9966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 txBox="1">
            <a:spLocks/>
          </p:cNvSpPr>
          <p:nvPr/>
        </p:nvSpPr>
        <p:spPr>
          <a:xfrm>
            <a:off x="314036" y="2431645"/>
            <a:ext cx="5927602" cy="4147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 smtClean="0"/>
              <a:t>Rural heritage and landscapes have great relevance for intersection of cultural heritage and sustainable development / </a:t>
            </a:r>
            <a:r>
              <a:rPr lang="en-US" sz="1400" dirty="0">
                <a:solidFill>
                  <a:srgbClr val="996600"/>
                </a:solidFill>
              </a:rPr>
              <a:t>Le </a:t>
            </a:r>
            <a:r>
              <a:rPr lang="en-US" sz="1400" dirty="0" err="1">
                <a:solidFill>
                  <a:srgbClr val="996600"/>
                </a:solidFill>
              </a:rPr>
              <a:t>patrimoine</a:t>
            </a:r>
            <a:r>
              <a:rPr lang="en-US" sz="1400" dirty="0">
                <a:solidFill>
                  <a:srgbClr val="996600"/>
                </a:solidFill>
              </a:rPr>
              <a:t> et les </a:t>
            </a:r>
            <a:r>
              <a:rPr lang="en-US" sz="1400" dirty="0" err="1">
                <a:solidFill>
                  <a:srgbClr val="996600"/>
                </a:solidFill>
              </a:rPr>
              <a:t>paysages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ruraux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revêtent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une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grande</a:t>
            </a:r>
            <a:r>
              <a:rPr lang="en-US" sz="1400" dirty="0">
                <a:solidFill>
                  <a:srgbClr val="996600"/>
                </a:solidFill>
              </a:rPr>
              <a:t> importance pour </a:t>
            </a:r>
            <a:r>
              <a:rPr lang="en-US" sz="1400" dirty="0" err="1">
                <a:solidFill>
                  <a:srgbClr val="996600"/>
                </a:solidFill>
              </a:rPr>
              <a:t>l'intersection</a:t>
            </a:r>
            <a:r>
              <a:rPr lang="en-US" sz="1400" dirty="0">
                <a:solidFill>
                  <a:srgbClr val="996600"/>
                </a:solidFill>
              </a:rPr>
              <a:t> du </a:t>
            </a:r>
            <a:r>
              <a:rPr lang="en-US" sz="1400" dirty="0" err="1">
                <a:solidFill>
                  <a:srgbClr val="996600"/>
                </a:solidFill>
              </a:rPr>
              <a:t>patrimoine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culturel</a:t>
            </a:r>
            <a:r>
              <a:rPr lang="en-US" sz="1400" dirty="0">
                <a:solidFill>
                  <a:srgbClr val="996600"/>
                </a:solidFill>
              </a:rPr>
              <a:t> et le </a:t>
            </a:r>
            <a:r>
              <a:rPr lang="en-US" sz="1400" dirty="0" err="1">
                <a:solidFill>
                  <a:srgbClr val="996600"/>
                </a:solidFill>
              </a:rPr>
              <a:t>développement</a:t>
            </a:r>
            <a:r>
              <a:rPr lang="en-US" sz="1400" dirty="0">
                <a:solidFill>
                  <a:srgbClr val="996600"/>
                </a:solidFill>
              </a:rPr>
              <a:t> durable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endParaRPr lang="en-US" sz="1600" b="1" dirty="0" smtClean="0">
              <a:solidFill>
                <a:srgbClr val="9966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Calibri"/>
              </a:rPr>
              <a:t>-50% of world population rural / </a:t>
            </a:r>
            <a:r>
              <a:rPr lang="en-US" sz="1200" dirty="0">
                <a:solidFill>
                  <a:srgbClr val="996600"/>
                </a:solidFill>
              </a:rPr>
              <a:t>-50% de la population </a:t>
            </a:r>
            <a:r>
              <a:rPr lang="en-US" sz="1200" dirty="0" err="1">
                <a:solidFill>
                  <a:srgbClr val="996600"/>
                </a:solidFill>
              </a:rPr>
              <a:t>mondiale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  <a:r>
              <a:rPr lang="en-US" sz="1200" dirty="0" err="1" smtClean="0">
                <a:solidFill>
                  <a:srgbClr val="996600"/>
                </a:solidFill>
              </a:rPr>
              <a:t>rurale</a:t>
            </a:r>
            <a:endParaRPr lang="en-US" sz="1200" dirty="0" smtClean="0">
              <a:solidFill>
                <a:srgbClr val="996600"/>
              </a:solidFill>
              <a:cs typeface="Calibri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Calibri"/>
              </a:rPr>
              <a:t>Sustainable rural productivity / </a:t>
            </a:r>
            <a:r>
              <a:rPr lang="en-US" sz="1200" dirty="0" err="1">
                <a:solidFill>
                  <a:srgbClr val="996600"/>
                </a:solidFill>
              </a:rPr>
              <a:t>Productivité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  <a:r>
              <a:rPr lang="en-US" sz="1200" dirty="0" err="1">
                <a:solidFill>
                  <a:srgbClr val="996600"/>
                </a:solidFill>
              </a:rPr>
              <a:t>rurale</a:t>
            </a:r>
            <a:r>
              <a:rPr lang="en-US" sz="1200" dirty="0">
                <a:solidFill>
                  <a:srgbClr val="996600"/>
                </a:solidFill>
              </a:rPr>
              <a:t> durable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Calibri"/>
              </a:rPr>
              <a:t>Sustainable rural daily life / </a:t>
            </a:r>
            <a:r>
              <a:rPr lang="en-US" sz="1200" dirty="0">
                <a:solidFill>
                  <a:srgbClr val="996600"/>
                </a:solidFill>
              </a:rPr>
              <a:t>Vie </a:t>
            </a:r>
            <a:r>
              <a:rPr lang="en-US" sz="1200" dirty="0" err="1">
                <a:solidFill>
                  <a:srgbClr val="996600"/>
                </a:solidFill>
              </a:rPr>
              <a:t>quotidienne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  <a:r>
              <a:rPr lang="en-US" sz="1200" dirty="0" err="1">
                <a:solidFill>
                  <a:srgbClr val="996600"/>
                </a:solidFill>
              </a:rPr>
              <a:t>rurale</a:t>
            </a:r>
            <a:r>
              <a:rPr lang="en-US" sz="1200" dirty="0">
                <a:solidFill>
                  <a:srgbClr val="996600"/>
                </a:solidFill>
              </a:rPr>
              <a:t> durable </a:t>
            </a:r>
            <a:endParaRPr lang="tr-TR" sz="1200" dirty="0">
              <a:solidFill>
                <a:srgbClr val="9966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Rural-urban territory and reliance / </a:t>
            </a:r>
            <a:r>
              <a:rPr lang="en-US" sz="1200" dirty="0" err="1">
                <a:solidFill>
                  <a:srgbClr val="996600"/>
                </a:solidFill>
              </a:rPr>
              <a:t>Territoire</a:t>
            </a:r>
            <a:r>
              <a:rPr lang="en-US" sz="1200" dirty="0">
                <a:solidFill>
                  <a:srgbClr val="996600"/>
                </a:solidFill>
              </a:rPr>
              <a:t> rural-</a:t>
            </a:r>
            <a:r>
              <a:rPr lang="en-US" sz="1200" dirty="0" err="1">
                <a:solidFill>
                  <a:srgbClr val="996600"/>
                </a:solidFill>
              </a:rPr>
              <a:t>urbain</a:t>
            </a:r>
            <a:r>
              <a:rPr lang="en-US" sz="1200" dirty="0">
                <a:solidFill>
                  <a:srgbClr val="996600"/>
                </a:solidFill>
              </a:rPr>
              <a:t> et </a:t>
            </a:r>
            <a:r>
              <a:rPr lang="en-US" sz="1200" dirty="0" err="1">
                <a:solidFill>
                  <a:srgbClr val="996600"/>
                </a:solidFill>
              </a:rPr>
              <a:t>dépendance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/>
                <a:cs typeface="Calibri"/>
              </a:rPr>
              <a:t>Nearby urban markets / </a:t>
            </a:r>
            <a:r>
              <a:rPr lang="en-US" sz="1200" dirty="0" err="1">
                <a:solidFill>
                  <a:srgbClr val="996600"/>
                </a:solidFill>
              </a:rPr>
              <a:t>Marchés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  <a:r>
              <a:rPr lang="en-US" sz="1200" dirty="0" err="1">
                <a:solidFill>
                  <a:srgbClr val="996600"/>
                </a:solidFill>
              </a:rPr>
              <a:t>urbains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  <a:r>
              <a:rPr lang="en-US" sz="1200" dirty="0" err="1">
                <a:solidFill>
                  <a:srgbClr val="996600"/>
                </a:solidFill>
              </a:rPr>
              <a:t>à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  <a:r>
              <a:rPr lang="en-US" sz="1200" dirty="0" err="1">
                <a:solidFill>
                  <a:srgbClr val="996600"/>
                </a:solidFill>
              </a:rPr>
              <a:t>proximité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/>
                <a:cs typeface="Calibri"/>
              </a:rPr>
              <a:t>C</a:t>
            </a:r>
            <a:r>
              <a:rPr lang="tr-TR" sz="1400" dirty="0" err="1">
                <a:latin typeface="Calibri"/>
                <a:cs typeface="Calibri"/>
              </a:rPr>
              <a:t>ulture-nature</a:t>
            </a:r>
            <a:r>
              <a:rPr lang="en-US" sz="1400" dirty="0">
                <a:latin typeface="Calibri"/>
                <a:cs typeface="Calibri"/>
              </a:rPr>
              <a:t> rural integration </a:t>
            </a:r>
            <a:r>
              <a:rPr lang="en-US" sz="1400" dirty="0">
                <a:latin typeface="Calibri"/>
                <a:cs typeface="Calibri"/>
              </a:rPr>
              <a:t>/ </a:t>
            </a:r>
            <a:r>
              <a:rPr lang="en-US" sz="1200" dirty="0" err="1">
                <a:solidFill>
                  <a:srgbClr val="996600"/>
                </a:solidFill>
              </a:rPr>
              <a:t>Intégration</a:t>
            </a:r>
            <a:r>
              <a:rPr lang="en-US" sz="1200" dirty="0">
                <a:solidFill>
                  <a:srgbClr val="996600"/>
                </a:solidFill>
              </a:rPr>
              <a:t> </a:t>
            </a:r>
            <a:r>
              <a:rPr lang="en-US" sz="1200" dirty="0" err="1">
                <a:solidFill>
                  <a:srgbClr val="996600"/>
                </a:solidFill>
              </a:rPr>
              <a:t>rurale</a:t>
            </a:r>
            <a:r>
              <a:rPr lang="en-US" sz="1200" dirty="0">
                <a:solidFill>
                  <a:srgbClr val="996600"/>
                </a:solidFill>
              </a:rPr>
              <a:t> culture-nature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1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SDGs </a:t>
            </a:r>
            <a:r>
              <a:rPr lang="en-US" sz="2800" dirty="0" smtClean="0"/>
              <a:t>&amp; Categories </a:t>
            </a:r>
            <a:r>
              <a:rPr lang="en-US" sz="2800" dirty="0"/>
              <a:t>of “Continuity and Change</a:t>
            </a:r>
            <a:r>
              <a:rPr lang="en-US" sz="2800" dirty="0" smtClean="0"/>
              <a:t>” / </a:t>
            </a:r>
            <a:br>
              <a:rPr lang="en-US" sz="2800" dirty="0" smtClean="0"/>
            </a:br>
            <a:r>
              <a:rPr lang="en-US" sz="2000" b="1" dirty="0" smtClean="0">
                <a:solidFill>
                  <a:srgbClr val="996600"/>
                </a:solidFill>
              </a:rPr>
              <a:t>Les ODD &amp; </a:t>
            </a:r>
            <a:r>
              <a:rPr lang="en-US" sz="2000" b="1" dirty="0" err="1">
                <a:solidFill>
                  <a:srgbClr val="996600"/>
                </a:solidFill>
              </a:rPr>
              <a:t>Catégories</a:t>
            </a:r>
            <a:r>
              <a:rPr lang="en-US" sz="2000" b="1" dirty="0">
                <a:solidFill>
                  <a:srgbClr val="996600"/>
                </a:solidFill>
              </a:rPr>
              <a:t> de «</a:t>
            </a:r>
            <a:r>
              <a:rPr lang="en-US" sz="2000" b="1" dirty="0" err="1">
                <a:solidFill>
                  <a:srgbClr val="996600"/>
                </a:solidFill>
              </a:rPr>
              <a:t>continuité</a:t>
            </a:r>
            <a:r>
              <a:rPr lang="en-US" sz="2000" b="1" dirty="0">
                <a:solidFill>
                  <a:srgbClr val="996600"/>
                </a:solidFill>
              </a:rPr>
              <a:t> et </a:t>
            </a:r>
            <a:r>
              <a:rPr lang="en-US" sz="2000" b="1" dirty="0" err="1">
                <a:solidFill>
                  <a:srgbClr val="996600"/>
                </a:solidFill>
              </a:rPr>
              <a:t>changement</a:t>
            </a:r>
            <a:r>
              <a:rPr lang="en-US" sz="2000" b="1" dirty="0">
                <a:solidFill>
                  <a:srgbClr val="996600"/>
                </a:solidFill>
              </a:rPr>
              <a:t>»</a:t>
            </a:r>
            <a:r>
              <a:rPr lang="en-US" sz="2000" b="1" dirty="0">
                <a:solidFill>
                  <a:srgbClr val="996600"/>
                </a:solidFill>
              </a:rPr>
              <a:t> </a:t>
            </a:r>
            <a:endParaRPr lang="en-US" sz="2200" b="1" dirty="0">
              <a:solidFill>
                <a:srgbClr val="9966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                                          Yildirim-Rosetti-ODonnell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7" y="1964856"/>
            <a:ext cx="6914648" cy="4613887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SDG </a:t>
            </a:r>
            <a:r>
              <a:rPr lang="en-US" sz="1800" dirty="0"/>
              <a:t>11.4 </a:t>
            </a:r>
            <a:r>
              <a:rPr lang="en-US" sz="1600" dirty="0"/>
              <a:t>(change management for tangible rural heritage</a:t>
            </a:r>
            <a:r>
              <a:rPr lang="en-US" sz="1600" dirty="0" smtClean="0"/>
              <a:t>)</a:t>
            </a:r>
            <a:r>
              <a:rPr lang="en-US" sz="1800" dirty="0" smtClean="0"/>
              <a:t> / </a:t>
            </a:r>
            <a:r>
              <a:rPr lang="en-US" sz="1600" dirty="0" smtClean="0">
                <a:solidFill>
                  <a:srgbClr val="996600"/>
                </a:solidFill>
              </a:rPr>
              <a:t>ODD 11.4 </a:t>
            </a:r>
            <a:r>
              <a:rPr lang="en-US" sz="1400" dirty="0" smtClean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gestion</a:t>
            </a:r>
            <a:r>
              <a:rPr lang="en-US" sz="1400" dirty="0">
                <a:solidFill>
                  <a:srgbClr val="996600"/>
                </a:solidFill>
              </a:rPr>
              <a:t> du </a:t>
            </a:r>
            <a:r>
              <a:rPr lang="en-US" sz="1400" dirty="0" err="1">
                <a:solidFill>
                  <a:srgbClr val="996600"/>
                </a:solidFill>
              </a:rPr>
              <a:t>changement</a:t>
            </a:r>
            <a:r>
              <a:rPr lang="en-US" sz="1400" dirty="0">
                <a:solidFill>
                  <a:srgbClr val="996600"/>
                </a:solidFill>
              </a:rPr>
              <a:t> pour le </a:t>
            </a:r>
            <a:r>
              <a:rPr lang="en-US" sz="1400" dirty="0" err="1">
                <a:solidFill>
                  <a:srgbClr val="996600"/>
                </a:solidFill>
              </a:rPr>
              <a:t>patrimoine</a:t>
            </a:r>
            <a:r>
              <a:rPr lang="en-US" sz="1400" dirty="0">
                <a:solidFill>
                  <a:srgbClr val="996600"/>
                </a:solidFill>
              </a:rPr>
              <a:t> rural </a:t>
            </a:r>
            <a:r>
              <a:rPr lang="en-US" sz="1400" dirty="0" err="1" smtClean="0">
                <a:solidFill>
                  <a:srgbClr val="996600"/>
                </a:solidFill>
              </a:rPr>
              <a:t>matériel</a:t>
            </a:r>
            <a:r>
              <a:rPr lang="en-US" sz="1400" dirty="0" smtClean="0">
                <a:solidFill>
                  <a:srgbClr val="996600"/>
                </a:solidFill>
              </a:rPr>
              <a:t>)</a:t>
            </a:r>
            <a:r>
              <a:rPr lang="en-US" sz="1600" dirty="0" smtClean="0">
                <a:solidFill>
                  <a:srgbClr val="996600"/>
                </a:solidFill>
              </a:rPr>
              <a:t> </a:t>
            </a:r>
            <a:endParaRPr lang="en-US" sz="1800" dirty="0">
              <a:solidFill>
                <a:srgbClr val="996600"/>
              </a:solidFill>
            </a:endParaRP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SDG </a:t>
            </a:r>
            <a:r>
              <a:rPr lang="en-US" sz="1800" dirty="0"/>
              <a:t>1.5, 2.4, 11.5, 11.b, 13.1 </a:t>
            </a:r>
            <a:r>
              <a:rPr lang="en-US" sz="1600" dirty="0"/>
              <a:t>(risk of loss of intangible rural traditions/ practices</a:t>
            </a:r>
            <a:r>
              <a:rPr lang="en-US" sz="1600" dirty="0" smtClean="0"/>
              <a:t>)</a:t>
            </a:r>
            <a:r>
              <a:rPr lang="en-US" sz="1800" dirty="0"/>
              <a:t> </a:t>
            </a:r>
            <a:r>
              <a:rPr lang="en-US" sz="2000" dirty="0"/>
              <a:t>/ </a:t>
            </a:r>
            <a:r>
              <a:rPr lang="en-US" sz="1600" dirty="0">
                <a:solidFill>
                  <a:srgbClr val="996600"/>
                </a:solidFill>
              </a:rPr>
              <a:t>ODD</a:t>
            </a:r>
            <a:r>
              <a:rPr lang="en-US" sz="1800" dirty="0">
                <a:solidFill>
                  <a:srgbClr val="996600"/>
                </a:solidFill>
              </a:rPr>
              <a:t> </a:t>
            </a:r>
            <a:r>
              <a:rPr lang="en-US" sz="1600" dirty="0">
                <a:solidFill>
                  <a:srgbClr val="996600"/>
                </a:solidFill>
              </a:rPr>
              <a:t>1.5, 2.4, 11.5, 11.b, 13.1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smtClean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risque</a:t>
            </a:r>
            <a:r>
              <a:rPr lang="en-US" sz="1400" dirty="0">
                <a:solidFill>
                  <a:srgbClr val="996600"/>
                </a:solidFill>
              </a:rPr>
              <a:t> de </a:t>
            </a:r>
            <a:r>
              <a:rPr lang="en-US" sz="1400" dirty="0" err="1">
                <a:solidFill>
                  <a:srgbClr val="996600"/>
                </a:solidFill>
              </a:rPr>
              <a:t>perte</a:t>
            </a:r>
            <a:r>
              <a:rPr lang="en-US" sz="1400" dirty="0">
                <a:solidFill>
                  <a:srgbClr val="996600"/>
                </a:solidFill>
              </a:rPr>
              <a:t> des </a:t>
            </a:r>
            <a:r>
              <a:rPr lang="en-US" sz="1400" dirty="0" smtClean="0">
                <a:solidFill>
                  <a:srgbClr val="996600"/>
                </a:solidFill>
              </a:rPr>
              <a:t>traditions/ </a:t>
            </a:r>
            <a:r>
              <a:rPr lang="en-US" sz="1400" dirty="0" err="1">
                <a:solidFill>
                  <a:srgbClr val="996600"/>
                </a:solidFill>
              </a:rPr>
              <a:t>pratiques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rurales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immatérielles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smtClean="0">
                <a:solidFill>
                  <a:srgbClr val="996600"/>
                </a:solidFill>
              </a:rPr>
              <a:t>)</a:t>
            </a:r>
            <a:endParaRPr lang="en-US" sz="1600" dirty="0">
              <a:solidFill>
                <a:srgbClr val="996600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100" dirty="0" smtClean="0"/>
          </a:p>
          <a:p>
            <a:pPr lvl="1"/>
            <a:r>
              <a:rPr lang="en-US" sz="1800" dirty="0" smtClean="0"/>
              <a:t>SDG </a:t>
            </a:r>
            <a:r>
              <a:rPr lang="en-US" sz="1800" dirty="0"/>
              <a:t>8, </a:t>
            </a:r>
            <a:r>
              <a:rPr lang="en-US" sz="1800" dirty="0" smtClean="0"/>
              <a:t>8.9</a:t>
            </a:r>
            <a:r>
              <a:rPr lang="en-US" sz="1800" dirty="0"/>
              <a:t> </a:t>
            </a:r>
            <a:r>
              <a:rPr lang="en-US" sz="1600" dirty="0" smtClean="0"/>
              <a:t>(</a:t>
            </a:r>
            <a:r>
              <a:rPr lang="en-US" sz="1600" dirty="0" smtClean="0"/>
              <a:t>employment in local cultural production) </a:t>
            </a:r>
            <a:r>
              <a:rPr lang="en-US" sz="2000" dirty="0"/>
              <a:t>/ </a:t>
            </a:r>
            <a:r>
              <a:rPr lang="en-US" sz="1600" dirty="0">
                <a:solidFill>
                  <a:srgbClr val="996600"/>
                </a:solidFill>
              </a:rPr>
              <a:t>ODD </a:t>
            </a:r>
            <a:r>
              <a:rPr lang="en-US" sz="1600" dirty="0" smtClean="0">
                <a:solidFill>
                  <a:srgbClr val="996600"/>
                </a:solidFill>
              </a:rPr>
              <a:t>8, 8.9 </a:t>
            </a:r>
            <a:r>
              <a:rPr lang="en-US" sz="1400" dirty="0" smtClean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emploi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dans</a:t>
            </a:r>
            <a:r>
              <a:rPr lang="en-US" sz="1400" dirty="0">
                <a:solidFill>
                  <a:srgbClr val="996600"/>
                </a:solidFill>
              </a:rPr>
              <a:t> la production </a:t>
            </a:r>
            <a:r>
              <a:rPr lang="en-US" sz="1400" dirty="0" err="1">
                <a:solidFill>
                  <a:srgbClr val="996600"/>
                </a:solidFill>
              </a:rPr>
              <a:t>culturelle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smtClean="0">
                <a:solidFill>
                  <a:srgbClr val="996600"/>
                </a:solidFill>
              </a:rPr>
              <a:t>locale)</a:t>
            </a:r>
            <a:endParaRPr lang="en-US" sz="1600" dirty="0">
              <a:solidFill>
                <a:srgbClr val="996600"/>
              </a:solidFill>
            </a:endParaRPr>
          </a:p>
          <a:p>
            <a:pPr lvl="1"/>
            <a:endParaRPr lang="en-US" sz="1100" dirty="0" smtClean="0"/>
          </a:p>
          <a:p>
            <a:pPr lvl="1"/>
            <a:r>
              <a:rPr lang="en-US" sz="1800" dirty="0" smtClean="0"/>
              <a:t>SDG </a:t>
            </a:r>
            <a:r>
              <a:rPr lang="en-US" sz="1800" dirty="0"/>
              <a:t>12.b </a:t>
            </a:r>
            <a:r>
              <a:rPr lang="en-US" sz="1600" dirty="0"/>
              <a:t>(rural cultural tourism</a:t>
            </a:r>
            <a:r>
              <a:rPr lang="en-US" sz="1600" dirty="0" smtClean="0"/>
              <a:t>)</a:t>
            </a:r>
            <a:r>
              <a:rPr lang="en-US" sz="1800" dirty="0" smtClean="0"/>
              <a:t> </a:t>
            </a:r>
            <a:r>
              <a:rPr lang="en-US" sz="2000" dirty="0"/>
              <a:t>/ </a:t>
            </a:r>
            <a:r>
              <a:rPr lang="en-US" sz="1600" dirty="0">
                <a:solidFill>
                  <a:srgbClr val="996600"/>
                </a:solidFill>
              </a:rPr>
              <a:t>ODD </a:t>
            </a:r>
            <a:r>
              <a:rPr lang="en-US" sz="1600" dirty="0" smtClean="0">
                <a:solidFill>
                  <a:srgbClr val="996600"/>
                </a:solidFill>
              </a:rPr>
              <a:t>12.b </a:t>
            </a:r>
            <a:r>
              <a:rPr lang="en-US" sz="1400" dirty="0" smtClean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tourisme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culturel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smtClean="0">
                <a:solidFill>
                  <a:srgbClr val="996600"/>
                </a:solidFill>
              </a:rPr>
              <a:t>rural)</a:t>
            </a:r>
            <a:r>
              <a:rPr lang="en-US" sz="1800" dirty="0" smtClean="0"/>
              <a:t> 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SDG </a:t>
            </a:r>
            <a:r>
              <a:rPr lang="en-US" sz="1800" dirty="0"/>
              <a:t>16.7, 16.a, 17.9, 17.15, 17.17 </a:t>
            </a:r>
            <a:r>
              <a:rPr lang="en-US" sz="1600" dirty="0" smtClean="0"/>
              <a:t>(shared identity </a:t>
            </a:r>
            <a:r>
              <a:rPr lang="en-US" sz="1600" dirty="0"/>
              <a:t>of people and places) </a:t>
            </a:r>
            <a:r>
              <a:rPr lang="en-US" sz="1800" dirty="0" smtClean="0"/>
              <a:t>/ </a:t>
            </a:r>
            <a:r>
              <a:rPr lang="en-US" sz="1600" dirty="0" smtClean="0">
                <a:solidFill>
                  <a:srgbClr val="996600"/>
                </a:solidFill>
              </a:rPr>
              <a:t>ODD </a:t>
            </a:r>
            <a:r>
              <a:rPr lang="en-US" sz="1600" dirty="0">
                <a:solidFill>
                  <a:srgbClr val="996600"/>
                </a:solidFill>
              </a:rPr>
              <a:t>16.7, 16.a, 17.9, 17.15, </a:t>
            </a:r>
            <a:r>
              <a:rPr lang="en-US" sz="1600" dirty="0" smtClean="0">
                <a:solidFill>
                  <a:srgbClr val="996600"/>
                </a:solidFill>
              </a:rPr>
              <a:t>17.17 </a:t>
            </a:r>
            <a:r>
              <a:rPr lang="en-US" sz="1400" dirty="0" smtClean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identité</a:t>
            </a:r>
            <a:r>
              <a:rPr lang="en-US" sz="1400" dirty="0">
                <a:solidFill>
                  <a:srgbClr val="996600"/>
                </a:solidFill>
              </a:rPr>
              <a:t> commune des </a:t>
            </a:r>
            <a:r>
              <a:rPr lang="en-US" sz="1400" dirty="0" err="1">
                <a:solidFill>
                  <a:srgbClr val="996600"/>
                </a:solidFill>
              </a:rPr>
              <a:t>personnes</a:t>
            </a:r>
            <a:r>
              <a:rPr lang="en-US" sz="1400" dirty="0">
                <a:solidFill>
                  <a:srgbClr val="996600"/>
                </a:solidFill>
              </a:rPr>
              <a:t> et des </a:t>
            </a:r>
            <a:r>
              <a:rPr lang="en-US" sz="1400" dirty="0" err="1">
                <a:solidFill>
                  <a:srgbClr val="996600"/>
                </a:solidFill>
              </a:rPr>
              <a:t>lieux</a:t>
            </a:r>
            <a:r>
              <a:rPr lang="en-US" sz="1400" dirty="0">
                <a:solidFill>
                  <a:srgbClr val="996600"/>
                </a:solidFill>
              </a:rPr>
              <a:t>) </a:t>
            </a:r>
            <a:r>
              <a:rPr lang="en-US" sz="1400" dirty="0" smtClean="0"/>
              <a:t> </a:t>
            </a:r>
            <a:endParaRPr lang="en-US" sz="16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1349" y="1860627"/>
            <a:ext cx="532685" cy="4563570"/>
            <a:chOff x="283741" y="1860627"/>
            <a:chExt cx="368217" cy="3154550"/>
          </a:xfrm>
        </p:grpSpPr>
        <p:pic>
          <p:nvPicPr>
            <p:cNvPr id="13" name="Picture 12" descr="Macintosh HD:Users:Ege:Documents:Meslek İş Genel:2013-19 ICOMOS-UNESCO:2016-19 ICOMOS SDGs:1 ICOMOS SDG FP-WG:Images- Logos- Publicity:0 UN the-global-goals-goals-and-targets:goal-1:GOAL_1_PRIMARY_ICON:GOAL_1_PNG:TheGlobalGoals_Icons_Color_Goal_1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97" y="2319368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Macintosh HD:Users:Ege:Documents:Meslek İş Genel:2013-19 ICOMOS-UNESCO:2016-19 ICOMOS SDGs:1 ICOMOS SDG FP-WG:Images- Logos- Publicity:0 UN the-global-goals-goals-and-targets:goal-2:GOAL_2_PRIMARY_ICON:GOAL_2_PNG:TheGlobalGoals_Icons_Color_Goal_2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25" y="2667168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Macintosh HD:Users:Ege:Documents:Meslek İş Genel:2013-19 ICOMOS-UNESCO:2016-19 ICOMOS SDGs:1 ICOMOS SDG FP-WG:Images- Logos- Publicity:0 UN the-global-goals-goals-and-targets:goal-11:GOAL_11_PRIMARY_ICON:GOAL_11_PNG:TheGlobalGoals_Icons_Color_Goal_1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55" y="1860627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Macintosh HD:Users:Ege:Documents:Meslek İş Genel:2013-19 ICOMOS-UNESCO:2016-19 ICOMOS SDGs:1 ICOMOS SDG FP-WG:Images- Logos- Publicity:0 UN the-global-goals-goals-and-targets:goal-13:GOAL_13_PRIMARY_ICON:GOAL_13_PNG:TheGlobalGoals_Icons_Color_Goal_13.png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86" y="3026246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Macintosh HD:Users:Ege:Documents:Meslek İş Genel:2013-19 ICOMOS-UNESCO:2016-19 ICOMOS SDGs:1 ICOMOS SDG FP-WG:Images- Logos- Publicity:0 UN the-global-goals-goals-and-targets:goal-8:GOAL_8_PRIMARY_ICON:GOAL_8_PNG:TheGlobalGoals_Icons_Color_Goal_8.pn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48" y="3448583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Macintosh HD:Users:Ege:Documents:Meslek İş Genel:2013-19 ICOMOS-UNESCO:2016-19 ICOMOS SDGs:1 ICOMOS SDG FP-WG:Images- Logos- Publicity:0 UN the-global-goals-goals-and-targets:goal-12:GOAL_12_PRIMARY_ICON:GOAL_12_PNG:TheGlobalGoals_Icons_Color_Goal_12.png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41" y="3856412"/>
              <a:ext cx="368216" cy="393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Macintosh HD:Users:Ege:Documents:Meslek İş Genel:2013-19 ICOMOS-UNESCO:2016-19 ICOMOS SDGs:1 ICOMOS SDG FP-WG:Images- Logos- Publicity:0 UN the-global-goals-goals-and-targets:goal-16:GOAL_16_PRIMARY_ICON:GOAL_16_PNG:TheGlobalGoals_Icons_Color_Goal_16.png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23" y="4297110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Macintosh HD:Users:Ege:Documents:Meslek İş Genel:2013-19 ICOMOS-UNESCO:2016-19 ICOMOS SDGs:1 ICOMOS SDG FP-WG:Images- Logos- Publicity:0 UN the-global-goals-goals-and-targets:goal-17:GOAL_17_PRIMARY_ICON:GOAL_17_PNG:TheGlobalGoals_Icons_Color_Goal_17.png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52" y="4655767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IMG_0176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4" y="4146823"/>
            <a:ext cx="1824196" cy="243315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 txBox="1">
            <a:spLocks/>
          </p:cNvSpPr>
          <p:nvPr/>
        </p:nvSpPr>
        <p:spPr>
          <a:xfrm>
            <a:off x="314036" y="1172400"/>
            <a:ext cx="8684778" cy="109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1: Rural Culture</a:t>
            </a:r>
            <a:r>
              <a:rPr lang="en-US" sz="2000" dirty="0" smtClean="0"/>
              <a:t>- some possible connections / </a:t>
            </a:r>
            <a:r>
              <a:rPr lang="en-US" sz="1800" b="1" dirty="0" smtClean="0">
                <a:solidFill>
                  <a:srgbClr val="996600"/>
                </a:solidFill>
              </a:rPr>
              <a:t>Culture </a:t>
            </a:r>
            <a:r>
              <a:rPr lang="en-US" sz="1800" b="1" dirty="0" err="1" smtClean="0">
                <a:solidFill>
                  <a:srgbClr val="996600"/>
                </a:solidFill>
              </a:rPr>
              <a:t>rurale</a:t>
            </a:r>
            <a:r>
              <a:rPr lang="en-US" sz="1800" b="1" dirty="0" smtClean="0">
                <a:solidFill>
                  <a:srgbClr val="996600"/>
                </a:solidFill>
              </a:rPr>
              <a:t> </a:t>
            </a:r>
            <a:r>
              <a:rPr lang="mr-IN" sz="1800" dirty="0" smtClean="0">
                <a:solidFill>
                  <a:srgbClr val="996600"/>
                </a:solidFill>
              </a:rPr>
              <a:t>–</a:t>
            </a:r>
            <a:r>
              <a:rPr lang="en-US" sz="1800" dirty="0" smtClean="0">
                <a:solidFill>
                  <a:srgbClr val="996600"/>
                </a:solidFill>
              </a:rPr>
              <a:t> </a:t>
            </a:r>
            <a:r>
              <a:rPr lang="en-US" sz="1800" dirty="0" err="1" smtClean="0">
                <a:solidFill>
                  <a:srgbClr val="996600"/>
                </a:solidFill>
              </a:rPr>
              <a:t>quelques</a:t>
            </a:r>
            <a:r>
              <a:rPr lang="en-US" sz="1800" dirty="0" smtClean="0">
                <a:solidFill>
                  <a:srgbClr val="996600"/>
                </a:solidFill>
              </a:rPr>
              <a:t> liens </a:t>
            </a:r>
            <a:r>
              <a:rPr lang="en-US" sz="1800" dirty="0" err="1" smtClean="0">
                <a:solidFill>
                  <a:srgbClr val="996600"/>
                </a:solidFill>
              </a:rPr>
              <a:t>possibles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486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                                          Yildirim-Rosetti-ODonnell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7" y="1172400"/>
            <a:ext cx="8630502" cy="814167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/>
              <a:t>2: Rural </a:t>
            </a:r>
            <a:r>
              <a:rPr lang="en-US" sz="2000" b="1" dirty="0"/>
              <a:t>Economics</a:t>
            </a:r>
            <a:r>
              <a:rPr lang="en-US" sz="2000" dirty="0"/>
              <a:t>- some possible connections </a:t>
            </a:r>
            <a:r>
              <a:rPr lang="en-US" sz="2000" dirty="0"/>
              <a:t>/</a:t>
            </a:r>
            <a:r>
              <a:rPr lang="en-US" sz="2400" dirty="0"/>
              <a:t> </a:t>
            </a:r>
            <a:r>
              <a:rPr lang="en-US" sz="1800" b="1" dirty="0" err="1" smtClean="0">
                <a:solidFill>
                  <a:srgbClr val="996600"/>
                </a:solidFill>
                <a:latin typeface="Calibri"/>
                <a:cs typeface="Calibri"/>
              </a:rPr>
              <a:t>Economie</a:t>
            </a:r>
            <a:r>
              <a:rPr lang="en-US" sz="1800" b="1" dirty="0" smtClean="0">
                <a:solidFill>
                  <a:srgbClr val="996600"/>
                </a:solidFill>
                <a:latin typeface="Calibri"/>
                <a:cs typeface="Calibri"/>
              </a:rPr>
              <a:t> </a:t>
            </a:r>
            <a:r>
              <a:rPr lang="en-US" sz="1800" b="1" dirty="0" err="1" smtClean="0">
                <a:solidFill>
                  <a:srgbClr val="996600"/>
                </a:solidFill>
                <a:latin typeface="Calibri"/>
                <a:cs typeface="Calibri"/>
              </a:rPr>
              <a:t>rurale</a:t>
            </a:r>
            <a:r>
              <a:rPr lang="en-US" sz="1800" b="1" dirty="0" smtClean="0">
                <a:solidFill>
                  <a:srgbClr val="996600"/>
                </a:solidFill>
                <a:latin typeface="Calibri"/>
                <a:cs typeface="Calibri"/>
              </a:rPr>
              <a:t> </a:t>
            </a:r>
            <a:r>
              <a:rPr lang="mr-IN" sz="1800" dirty="0">
                <a:solidFill>
                  <a:srgbClr val="996600"/>
                </a:solidFill>
                <a:latin typeface="Calibri"/>
                <a:cs typeface="Calibri"/>
              </a:rPr>
              <a:t>–</a:t>
            </a:r>
            <a:r>
              <a:rPr lang="en-US" sz="1800" dirty="0">
                <a:solidFill>
                  <a:srgbClr val="9966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996600"/>
                </a:solidFill>
                <a:latin typeface="Calibri"/>
                <a:cs typeface="Calibri"/>
              </a:rPr>
              <a:t>quelques</a:t>
            </a:r>
            <a:r>
              <a:rPr lang="en-US" sz="1800" dirty="0">
                <a:solidFill>
                  <a:srgbClr val="996600"/>
                </a:solidFill>
                <a:latin typeface="Calibri"/>
                <a:cs typeface="Calibri"/>
              </a:rPr>
              <a:t> liens </a:t>
            </a:r>
            <a:r>
              <a:rPr lang="en-US" sz="1800" dirty="0" err="1">
                <a:solidFill>
                  <a:srgbClr val="996600"/>
                </a:solidFill>
                <a:latin typeface="Calibri"/>
                <a:cs typeface="Calibri"/>
              </a:rPr>
              <a:t>possibles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89096" y="1968342"/>
            <a:ext cx="534332" cy="3980749"/>
            <a:chOff x="289096" y="1881490"/>
            <a:chExt cx="378821" cy="2822205"/>
          </a:xfrm>
        </p:grpSpPr>
        <p:pic>
          <p:nvPicPr>
            <p:cNvPr id="5" name="Picture 4" descr="Macintosh HD:Users:Ege:Documents:Meslek İş Genel:2013-19 ICOMOS-UNESCO:2016-19 ICOMOS SDGs:1 ICOMOS SDG FP-WG:Images- Logos- Publicity:0 UN the-global-goals-goals-and-targets:goal-1:GOAL_1_PRIMARY_ICON:GOAL_1_PNG:TheGlobalGoals_Icons_Color_Goal_1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96" y="1881490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Macintosh HD:Users:Ege:Documents:Meslek İş Genel:2013-19 ICOMOS-UNESCO:2016-19 ICOMOS SDGs:1 ICOMOS SDG FP-WG:Images- Logos- Publicity:0 UN the-global-goals-goals-and-targets:goal-2:GOAL_2_PRIMARY_ICON:GOAL_2_PNG:TheGlobalGoals_Icons_Color_Goal_2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26" y="2369843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Macintosh HD:Users:Ege:Documents:Meslek İş Genel:2013-19 ICOMOS-UNESCO:2016-19 ICOMOS SDGs:1 ICOMOS SDG FP-WG:Images- Logos- Publicity:0 UN the-global-goals-goals-and-targets:goal-3:GOAL_3_PRIMARY_ICON:GOAL_3_PNG:TheGlobalGoals_Icons_Color_Goal_3.p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07" y="2853664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Macintosh HD:Users:Ege:Documents:Meslek İş Genel:2013-19 ICOMOS-UNESCO:2016-19 ICOMOS SDGs:1 ICOMOS SDG FP-WG:Images- Logos- Publicity:0 UN the-global-goals-goals-and-targets:goal-8:GOAL_8_PRIMARY_ICON:GOAL_8_PNG:TheGlobalGoals_Icons_Color_Goal_8.png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29" y="3351920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Macintosh HD:Users:Ege:Documents:Meslek İş Genel:2013-19 ICOMOS-UNESCO:2016-19 ICOMOS SDGs:1 ICOMOS SDG FP-WG:Images- Logos- Publicity:0 UN the-global-goals-goals-and-targets:goal-11:GOAL_11_PRIMARY_ICON:GOAL_11_PNG:TheGlobalGoals_Icons_Color_Goal_11.pn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" y="4344285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824" y="4065074"/>
            <a:ext cx="1911176" cy="2520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 txBox="1">
            <a:spLocks/>
          </p:cNvSpPr>
          <p:nvPr/>
        </p:nvSpPr>
        <p:spPr>
          <a:xfrm>
            <a:off x="314037" y="1715200"/>
            <a:ext cx="6871988" cy="540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 smtClean="0"/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SDG 1 </a:t>
            </a:r>
            <a:r>
              <a:rPr lang="en-US" sz="1600" dirty="0" smtClean="0">
                <a:latin typeface="Calibri"/>
                <a:cs typeface="Calibri"/>
              </a:rPr>
              <a:t>(poverty eradication) </a:t>
            </a:r>
            <a:r>
              <a:rPr lang="en-US" sz="1800" dirty="0" smtClean="0">
                <a:latin typeface="Calibri"/>
                <a:cs typeface="Calibri"/>
              </a:rPr>
              <a:t>/ </a:t>
            </a:r>
            <a:r>
              <a:rPr lang="en-US" sz="1600" dirty="0" smtClean="0">
                <a:solidFill>
                  <a:srgbClr val="996600"/>
                </a:solidFill>
                <a:latin typeface="Calibri"/>
                <a:cs typeface="Calibri"/>
              </a:rPr>
              <a:t>ODD 1 </a:t>
            </a:r>
            <a:r>
              <a:rPr lang="en-US" sz="1400" dirty="0" smtClean="0">
                <a:solidFill>
                  <a:srgbClr val="996600"/>
                </a:solidFill>
                <a:latin typeface="Calibri"/>
                <a:cs typeface="Calibri"/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éradication</a:t>
            </a:r>
            <a:r>
              <a:rPr lang="en-US" sz="1400" dirty="0">
                <a:solidFill>
                  <a:srgbClr val="996600"/>
                </a:solidFill>
              </a:rPr>
              <a:t> de la </a:t>
            </a:r>
            <a:r>
              <a:rPr lang="en-US" sz="1400" dirty="0" err="1" smtClean="0">
                <a:solidFill>
                  <a:srgbClr val="996600"/>
                </a:solidFill>
              </a:rPr>
              <a:t>pauvreté</a:t>
            </a:r>
            <a:r>
              <a:rPr lang="en-US" sz="1400" dirty="0" smtClean="0">
                <a:solidFill>
                  <a:srgbClr val="996600"/>
                </a:solidFill>
                <a:latin typeface="Calibri"/>
                <a:cs typeface="Calibri"/>
              </a:rPr>
              <a:t>)</a:t>
            </a:r>
            <a:endParaRPr lang="en-US" sz="1800" dirty="0" smtClean="0">
              <a:solidFill>
                <a:srgbClr val="996600"/>
              </a:solidFill>
              <a:latin typeface="Calibri"/>
              <a:cs typeface="Calibri"/>
            </a:endParaRP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SDG 2 </a:t>
            </a:r>
            <a:r>
              <a:rPr lang="en-US" sz="1600" dirty="0" smtClean="0">
                <a:latin typeface="Calibri"/>
                <a:cs typeface="Calibri"/>
              </a:rPr>
              <a:t>(food security) </a:t>
            </a:r>
            <a:r>
              <a:rPr lang="en-US" sz="1800" dirty="0">
                <a:cs typeface="Calibri"/>
              </a:rPr>
              <a:t>/ </a:t>
            </a:r>
            <a:r>
              <a:rPr lang="en-US" sz="1600" dirty="0">
                <a:solidFill>
                  <a:srgbClr val="996600"/>
                </a:solidFill>
                <a:cs typeface="Calibri"/>
              </a:rPr>
              <a:t>ODD </a:t>
            </a:r>
            <a:r>
              <a:rPr lang="en-US" sz="1600" dirty="0" smtClean="0">
                <a:solidFill>
                  <a:srgbClr val="996600"/>
                </a:solidFill>
                <a:cs typeface="Calibri"/>
              </a:rPr>
              <a:t>2 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sécurité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 smtClean="0">
                <a:solidFill>
                  <a:srgbClr val="996600"/>
                </a:solidFill>
              </a:rPr>
              <a:t>alimentaire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)</a:t>
            </a:r>
            <a:endParaRPr lang="en-US" sz="1400" dirty="0" smtClean="0">
              <a:latin typeface="Calibri"/>
              <a:cs typeface="Calibri"/>
            </a:endParaRP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SDG 3 </a:t>
            </a:r>
            <a:r>
              <a:rPr lang="en-US" sz="1600" dirty="0" smtClean="0">
                <a:latin typeface="Calibri"/>
                <a:cs typeface="Calibri"/>
              </a:rPr>
              <a:t>(rural agricultural heritage)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>
                <a:cs typeface="Calibri"/>
              </a:rPr>
              <a:t>/</a:t>
            </a:r>
            <a:r>
              <a:rPr lang="en-US" sz="2000" dirty="0">
                <a:cs typeface="Calibri"/>
              </a:rPr>
              <a:t> </a:t>
            </a:r>
            <a:r>
              <a:rPr lang="en-US" sz="1600" dirty="0">
                <a:solidFill>
                  <a:srgbClr val="996600"/>
                </a:solidFill>
                <a:cs typeface="Calibri"/>
              </a:rPr>
              <a:t>ODD </a:t>
            </a:r>
            <a:r>
              <a:rPr lang="en-US" sz="1600" dirty="0" smtClean="0">
                <a:solidFill>
                  <a:srgbClr val="996600"/>
                </a:solidFill>
                <a:cs typeface="Calibri"/>
              </a:rPr>
              <a:t>3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 (</a:t>
            </a:r>
            <a:r>
              <a:rPr lang="tr-TR" sz="1400" dirty="0" err="1" smtClean="0">
                <a:solidFill>
                  <a:srgbClr val="996600"/>
                </a:solidFill>
                <a:latin typeface="Calibri"/>
                <a:cs typeface="Calibri"/>
              </a:rPr>
              <a:t>patrimoine</a:t>
            </a:r>
            <a:r>
              <a:rPr lang="tr-TR" sz="1400" dirty="0" smtClean="0">
                <a:solidFill>
                  <a:srgbClr val="996600"/>
                </a:solidFill>
                <a:latin typeface="Calibri"/>
                <a:cs typeface="Calibri"/>
              </a:rPr>
              <a:t> </a:t>
            </a:r>
            <a:r>
              <a:rPr lang="tr-TR" sz="1400" dirty="0" err="1" smtClean="0">
                <a:solidFill>
                  <a:srgbClr val="996600"/>
                </a:solidFill>
                <a:latin typeface="Calibri"/>
                <a:cs typeface="Calibri"/>
              </a:rPr>
              <a:t>agricole</a:t>
            </a:r>
            <a:r>
              <a:rPr lang="tr-TR" sz="1400" dirty="0" smtClean="0">
                <a:solidFill>
                  <a:srgbClr val="996600"/>
                </a:solidFill>
                <a:latin typeface="Calibri"/>
                <a:cs typeface="Calibri"/>
              </a:rPr>
              <a:t> </a:t>
            </a:r>
            <a:r>
              <a:rPr lang="tr-TR" sz="1400" dirty="0" err="1" smtClean="0">
                <a:solidFill>
                  <a:srgbClr val="996600"/>
                </a:solidFill>
                <a:latin typeface="Calibri"/>
                <a:cs typeface="Calibri"/>
              </a:rPr>
              <a:t>rural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)</a:t>
            </a:r>
            <a:endParaRPr lang="en-US" sz="1600" dirty="0" smtClean="0">
              <a:latin typeface="Calibri"/>
              <a:cs typeface="Calibri"/>
            </a:endParaRP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SDG 8 </a:t>
            </a:r>
            <a:r>
              <a:rPr lang="en-US" sz="1600" dirty="0" smtClean="0">
                <a:latin typeface="Calibri"/>
                <a:cs typeface="Calibri"/>
              </a:rPr>
              <a:t>(improvement of markets and opportunities for rural traditional techniques and rural heritage tourism; infrastructure, services to small enterprises) </a:t>
            </a:r>
            <a:r>
              <a:rPr lang="en-US" sz="1600" dirty="0">
                <a:cs typeface="Calibri"/>
              </a:rPr>
              <a:t>/ </a:t>
            </a:r>
            <a:r>
              <a:rPr lang="en-US" sz="1600" dirty="0">
                <a:solidFill>
                  <a:srgbClr val="996600"/>
                </a:solidFill>
                <a:cs typeface="Calibri"/>
              </a:rPr>
              <a:t>ODD </a:t>
            </a:r>
            <a:r>
              <a:rPr lang="en-US" sz="1600" dirty="0" smtClean="0">
                <a:solidFill>
                  <a:srgbClr val="996600"/>
                </a:solidFill>
                <a:cs typeface="Calibri"/>
              </a:rPr>
              <a:t>8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 (</a:t>
            </a:r>
            <a:r>
              <a:rPr lang="en-US" sz="1400" dirty="0" err="1">
                <a:solidFill>
                  <a:srgbClr val="996600"/>
                </a:solidFill>
              </a:rPr>
              <a:t>amélioration</a:t>
            </a:r>
            <a:r>
              <a:rPr lang="en-US" sz="1400" dirty="0">
                <a:solidFill>
                  <a:srgbClr val="996600"/>
                </a:solidFill>
              </a:rPr>
              <a:t> des </a:t>
            </a:r>
            <a:r>
              <a:rPr lang="en-US" sz="1400" dirty="0" err="1">
                <a:solidFill>
                  <a:srgbClr val="996600"/>
                </a:solidFill>
              </a:rPr>
              <a:t>marchés</a:t>
            </a:r>
            <a:r>
              <a:rPr lang="en-US" sz="1400" dirty="0">
                <a:solidFill>
                  <a:srgbClr val="996600"/>
                </a:solidFill>
              </a:rPr>
              <a:t> et des </a:t>
            </a:r>
            <a:r>
              <a:rPr lang="en-US" sz="1400" dirty="0" err="1">
                <a:solidFill>
                  <a:srgbClr val="996600"/>
                </a:solidFill>
              </a:rPr>
              <a:t>opportunités</a:t>
            </a:r>
            <a:r>
              <a:rPr lang="en-US" sz="1400" dirty="0">
                <a:solidFill>
                  <a:srgbClr val="996600"/>
                </a:solidFill>
              </a:rPr>
              <a:t> pour les </a:t>
            </a:r>
            <a:r>
              <a:rPr lang="en-US" sz="1400" dirty="0" smtClean="0">
                <a:solidFill>
                  <a:srgbClr val="996600"/>
                </a:solidFill>
              </a:rPr>
              <a:t>techniques </a:t>
            </a:r>
            <a:r>
              <a:rPr lang="en-US" sz="1400" dirty="0" err="1">
                <a:solidFill>
                  <a:srgbClr val="996600"/>
                </a:solidFill>
              </a:rPr>
              <a:t>traditionnels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ruraux</a:t>
            </a:r>
            <a:r>
              <a:rPr lang="en-US" sz="1400" dirty="0">
                <a:solidFill>
                  <a:srgbClr val="996600"/>
                </a:solidFill>
              </a:rPr>
              <a:t> et le </a:t>
            </a:r>
            <a:r>
              <a:rPr lang="en-US" sz="1400" dirty="0" err="1">
                <a:solidFill>
                  <a:srgbClr val="996600"/>
                </a:solidFill>
              </a:rPr>
              <a:t>tourisme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lié</a:t>
            </a:r>
            <a:r>
              <a:rPr lang="en-US" sz="1400" dirty="0">
                <a:solidFill>
                  <a:srgbClr val="996600"/>
                </a:solidFill>
              </a:rPr>
              <a:t> au </a:t>
            </a:r>
            <a:r>
              <a:rPr lang="en-US" sz="1400" dirty="0" err="1">
                <a:solidFill>
                  <a:srgbClr val="996600"/>
                </a:solidFill>
              </a:rPr>
              <a:t>patrimoine</a:t>
            </a:r>
            <a:r>
              <a:rPr lang="en-US" sz="1400" dirty="0">
                <a:solidFill>
                  <a:srgbClr val="996600"/>
                </a:solidFill>
              </a:rPr>
              <a:t> rural; infrastructures, services aux petites </a:t>
            </a:r>
            <a:r>
              <a:rPr lang="en-US" sz="1400" dirty="0" err="1">
                <a:solidFill>
                  <a:srgbClr val="996600"/>
                </a:solidFill>
              </a:rPr>
              <a:t>entreprises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)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endParaRPr lang="en-US" sz="1600" dirty="0" smtClean="0">
              <a:latin typeface="Calibri"/>
              <a:cs typeface="Calibri"/>
            </a:endParaRP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SDG 11 </a:t>
            </a:r>
            <a:r>
              <a:rPr lang="en-US" sz="1600" dirty="0" smtClean="0">
                <a:latin typeface="Calibri"/>
                <a:cs typeface="Calibri"/>
              </a:rPr>
              <a:t>(spatial form, territorial policies) </a:t>
            </a:r>
            <a:r>
              <a:rPr lang="en-US" sz="1600" dirty="0">
                <a:cs typeface="Calibri"/>
              </a:rPr>
              <a:t>/</a:t>
            </a:r>
            <a:r>
              <a:rPr lang="en-US" sz="2000" dirty="0">
                <a:cs typeface="Calibri"/>
              </a:rPr>
              <a:t> </a:t>
            </a:r>
            <a:r>
              <a:rPr lang="en-US" sz="1600" dirty="0">
                <a:solidFill>
                  <a:srgbClr val="996600"/>
                </a:solidFill>
                <a:cs typeface="Calibri"/>
              </a:rPr>
              <a:t>ODD </a:t>
            </a:r>
            <a:r>
              <a:rPr lang="en-US" sz="1600" dirty="0" smtClean="0">
                <a:solidFill>
                  <a:srgbClr val="996600"/>
                </a:solidFill>
                <a:cs typeface="Calibri"/>
              </a:rPr>
              <a:t>11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 (</a:t>
            </a:r>
            <a:r>
              <a:rPr lang="en-US" sz="1400" dirty="0" err="1" smtClean="0">
                <a:solidFill>
                  <a:srgbClr val="996600"/>
                </a:solidFill>
                <a:cs typeface="Calibri"/>
              </a:rPr>
              <a:t>forme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 </a:t>
            </a:r>
            <a:r>
              <a:rPr lang="en-US" sz="1400" dirty="0" err="1" smtClean="0">
                <a:solidFill>
                  <a:srgbClr val="996600"/>
                </a:solidFill>
                <a:cs typeface="Calibri"/>
              </a:rPr>
              <a:t>spatiale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, </a:t>
            </a:r>
            <a:r>
              <a:rPr lang="en-US" sz="1400" dirty="0" err="1" smtClean="0">
                <a:solidFill>
                  <a:srgbClr val="996600"/>
                </a:solidFill>
                <a:cs typeface="Calibri"/>
              </a:rPr>
              <a:t>politiques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 </a:t>
            </a:r>
            <a:r>
              <a:rPr lang="en-US" sz="1400" dirty="0" err="1" smtClean="0">
                <a:solidFill>
                  <a:srgbClr val="996600"/>
                </a:solidFill>
                <a:cs typeface="Calibri"/>
              </a:rPr>
              <a:t>territoriales</a:t>
            </a:r>
            <a:r>
              <a:rPr lang="en-US" sz="1400" dirty="0" smtClean="0">
                <a:solidFill>
                  <a:srgbClr val="996600"/>
                </a:solidFill>
                <a:cs typeface="Calibri"/>
              </a:rPr>
              <a:t>)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SDGs </a:t>
            </a:r>
            <a:r>
              <a:rPr lang="en-US" sz="2800" dirty="0" smtClean="0"/>
              <a:t>&amp; Categories </a:t>
            </a:r>
            <a:r>
              <a:rPr lang="en-US" sz="2800" dirty="0"/>
              <a:t>of “Continuity and Change</a:t>
            </a:r>
            <a:r>
              <a:rPr lang="en-US" sz="2800" dirty="0" smtClean="0"/>
              <a:t>” / </a:t>
            </a:r>
            <a:br>
              <a:rPr lang="en-US" sz="2800" dirty="0" smtClean="0"/>
            </a:br>
            <a:r>
              <a:rPr lang="en-US" sz="2000" b="1" dirty="0" smtClean="0">
                <a:solidFill>
                  <a:srgbClr val="996600"/>
                </a:solidFill>
              </a:rPr>
              <a:t>Les ODD &amp; </a:t>
            </a:r>
            <a:r>
              <a:rPr lang="en-US" sz="2000" b="1" dirty="0" err="1">
                <a:solidFill>
                  <a:srgbClr val="996600"/>
                </a:solidFill>
              </a:rPr>
              <a:t>Catégories</a:t>
            </a:r>
            <a:r>
              <a:rPr lang="en-US" sz="2000" b="1" dirty="0">
                <a:solidFill>
                  <a:srgbClr val="996600"/>
                </a:solidFill>
              </a:rPr>
              <a:t> de «</a:t>
            </a:r>
            <a:r>
              <a:rPr lang="en-US" sz="2000" b="1" dirty="0" err="1">
                <a:solidFill>
                  <a:srgbClr val="996600"/>
                </a:solidFill>
              </a:rPr>
              <a:t>continuité</a:t>
            </a:r>
            <a:r>
              <a:rPr lang="en-US" sz="2000" b="1" dirty="0">
                <a:solidFill>
                  <a:srgbClr val="996600"/>
                </a:solidFill>
              </a:rPr>
              <a:t> et </a:t>
            </a:r>
            <a:r>
              <a:rPr lang="en-US" sz="2000" b="1" dirty="0" err="1">
                <a:solidFill>
                  <a:srgbClr val="996600"/>
                </a:solidFill>
              </a:rPr>
              <a:t>changement</a:t>
            </a:r>
            <a:r>
              <a:rPr lang="en-US" sz="2000" b="1" dirty="0">
                <a:solidFill>
                  <a:srgbClr val="996600"/>
                </a:solidFill>
              </a:rPr>
              <a:t>»</a:t>
            </a:r>
            <a:r>
              <a:rPr lang="en-US" sz="2000" b="1" dirty="0">
                <a:solidFill>
                  <a:srgbClr val="996600"/>
                </a:solidFill>
              </a:rPr>
              <a:t> </a:t>
            </a:r>
            <a:endParaRPr lang="en-US" sz="22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2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                                          Yildirim-Rosetti-ODonnell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7" y="1172400"/>
            <a:ext cx="8562108" cy="5406344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/>
              <a:t>3: Rural Environment</a:t>
            </a:r>
            <a:r>
              <a:rPr lang="en-US" sz="2000" dirty="0" smtClean="0"/>
              <a:t>- some possible connections / </a:t>
            </a:r>
            <a:r>
              <a:rPr lang="en-US" sz="1800" b="1" dirty="0" err="1" smtClean="0">
                <a:solidFill>
                  <a:srgbClr val="996600"/>
                </a:solidFill>
              </a:rPr>
              <a:t>Environnement</a:t>
            </a:r>
            <a:r>
              <a:rPr lang="en-US" sz="1800" b="1" dirty="0" smtClean="0">
                <a:solidFill>
                  <a:srgbClr val="996600"/>
                </a:solidFill>
              </a:rPr>
              <a:t> </a:t>
            </a:r>
            <a:r>
              <a:rPr lang="en-US" sz="1800" b="1" dirty="0" err="1" smtClean="0">
                <a:solidFill>
                  <a:srgbClr val="996600"/>
                </a:solidFill>
                <a:cs typeface="Calibri"/>
              </a:rPr>
              <a:t>rurale</a:t>
            </a:r>
            <a:r>
              <a:rPr lang="en-US" sz="1800" b="1" dirty="0" smtClean="0">
                <a:solidFill>
                  <a:srgbClr val="996600"/>
                </a:solidFill>
                <a:cs typeface="Calibri"/>
              </a:rPr>
              <a:t> </a:t>
            </a:r>
            <a:r>
              <a:rPr lang="mr-IN" sz="1800" dirty="0" smtClean="0">
                <a:solidFill>
                  <a:srgbClr val="996600"/>
                </a:solidFill>
                <a:latin typeface="Calibri"/>
                <a:cs typeface="Calibri"/>
              </a:rPr>
              <a:t>–</a:t>
            </a:r>
            <a:r>
              <a:rPr lang="en-US" sz="1800" dirty="0" smtClean="0">
                <a:solidFill>
                  <a:srgbClr val="996600"/>
                </a:solidFill>
                <a:cs typeface="Calibri"/>
              </a:rPr>
              <a:t> </a:t>
            </a:r>
            <a:r>
              <a:rPr lang="en-US" sz="1800" dirty="0" err="1" smtClean="0">
                <a:solidFill>
                  <a:srgbClr val="996600"/>
                </a:solidFill>
                <a:cs typeface="Calibri"/>
              </a:rPr>
              <a:t>quelques</a:t>
            </a:r>
            <a:r>
              <a:rPr lang="en-US" sz="1800" dirty="0" smtClean="0">
                <a:solidFill>
                  <a:srgbClr val="996600"/>
                </a:solidFill>
                <a:cs typeface="Calibri"/>
              </a:rPr>
              <a:t> liens </a:t>
            </a:r>
            <a:r>
              <a:rPr lang="en-US" sz="1800" dirty="0" err="1" smtClean="0">
                <a:solidFill>
                  <a:srgbClr val="996600"/>
                </a:solidFill>
                <a:cs typeface="Calibri"/>
              </a:rPr>
              <a:t>possibles</a:t>
            </a:r>
            <a:endParaRPr lang="en-US" sz="2000" dirty="0" smtClean="0"/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SDG 6 </a:t>
            </a:r>
            <a:r>
              <a:rPr lang="en-US" sz="1600" dirty="0"/>
              <a:t>(water, </a:t>
            </a:r>
            <a:r>
              <a:rPr lang="en-US" sz="1600" dirty="0" smtClean="0"/>
              <a:t>in Morocco ancient irrigation </a:t>
            </a:r>
            <a:r>
              <a:rPr lang="en-US" sz="1600" dirty="0"/>
              <a:t>systems of water rights</a:t>
            </a:r>
            <a:r>
              <a:rPr lang="en-US" sz="1600" dirty="0" smtClean="0"/>
              <a:t>) / </a:t>
            </a:r>
            <a:r>
              <a:rPr lang="en-US" sz="1600" dirty="0" smtClean="0">
                <a:solidFill>
                  <a:srgbClr val="996600"/>
                </a:solidFill>
              </a:rPr>
              <a:t>ODD 6</a:t>
            </a:r>
            <a:r>
              <a:rPr lang="en-US" sz="1400" dirty="0" smtClean="0">
                <a:solidFill>
                  <a:srgbClr val="996600"/>
                </a:solidFill>
              </a:rPr>
              <a:t> (</a:t>
            </a:r>
            <a:r>
              <a:rPr lang="en-US" sz="1400" dirty="0" err="1" smtClean="0">
                <a:solidFill>
                  <a:srgbClr val="996600"/>
                </a:solidFill>
              </a:rPr>
              <a:t>l'eau</a:t>
            </a:r>
            <a:r>
              <a:rPr lang="en-US" sz="1400" dirty="0" smtClean="0">
                <a:solidFill>
                  <a:srgbClr val="996600"/>
                </a:solidFill>
              </a:rPr>
              <a:t>, </a:t>
            </a:r>
            <a:r>
              <a:rPr lang="en-US" sz="1400" dirty="0">
                <a:solidFill>
                  <a:srgbClr val="996600"/>
                </a:solidFill>
              </a:rPr>
              <a:t>au </a:t>
            </a:r>
            <a:r>
              <a:rPr lang="en-US" sz="1400" dirty="0" err="1">
                <a:solidFill>
                  <a:srgbClr val="996600"/>
                </a:solidFill>
              </a:rPr>
              <a:t>Maroc</a:t>
            </a:r>
            <a:r>
              <a:rPr lang="en-US" sz="1400" dirty="0">
                <a:solidFill>
                  <a:srgbClr val="996600"/>
                </a:solidFill>
              </a:rPr>
              <a:t>, </a:t>
            </a:r>
            <a:r>
              <a:rPr lang="en-US" sz="1400" dirty="0" err="1">
                <a:solidFill>
                  <a:srgbClr val="996600"/>
                </a:solidFill>
              </a:rPr>
              <a:t>anciens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systèmes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d'irrigation</a:t>
            </a:r>
            <a:r>
              <a:rPr lang="en-US" sz="1400" dirty="0">
                <a:solidFill>
                  <a:srgbClr val="996600"/>
                </a:solidFill>
              </a:rPr>
              <a:t> des </a:t>
            </a:r>
            <a:r>
              <a:rPr lang="en-US" sz="1400" dirty="0" err="1">
                <a:solidFill>
                  <a:srgbClr val="996600"/>
                </a:solidFill>
              </a:rPr>
              <a:t>droits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d'utilisation</a:t>
            </a:r>
            <a:r>
              <a:rPr lang="en-US" sz="1400" dirty="0">
                <a:solidFill>
                  <a:srgbClr val="996600"/>
                </a:solidFill>
              </a:rPr>
              <a:t> de </a:t>
            </a:r>
            <a:r>
              <a:rPr lang="en-US" sz="1400" dirty="0" err="1" smtClean="0">
                <a:solidFill>
                  <a:srgbClr val="996600"/>
                </a:solidFill>
              </a:rPr>
              <a:t>l'eau</a:t>
            </a:r>
            <a:r>
              <a:rPr lang="en-US" sz="1400" dirty="0" smtClean="0">
                <a:solidFill>
                  <a:srgbClr val="996600"/>
                </a:solidFill>
              </a:rPr>
              <a:t>)</a:t>
            </a:r>
            <a:r>
              <a:rPr lang="en-US" sz="1800" dirty="0" smtClean="0"/>
              <a:t> </a:t>
            </a:r>
            <a:endParaRPr lang="en-US" sz="1800" dirty="0">
              <a:solidFill>
                <a:srgbClr val="996600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SDG 13, 15 </a:t>
            </a:r>
            <a:r>
              <a:rPr lang="en-US" sz="1600" dirty="0"/>
              <a:t>(desertification, climate-induced severe weather events, biodiversity, forest management</a:t>
            </a:r>
            <a:r>
              <a:rPr lang="en-US" sz="1600" dirty="0" smtClean="0"/>
              <a:t>) / ODD 13, 15 </a:t>
            </a:r>
            <a:r>
              <a:rPr lang="en-US" sz="1400" dirty="0" smtClean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désertification</a:t>
            </a:r>
            <a:r>
              <a:rPr lang="en-US" sz="1400" dirty="0">
                <a:solidFill>
                  <a:srgbClr val="996600"/>
                </a:solidFill>
              </a:rPr>
              <a:t>, </a:t>
            </a:r>
            <a:r>
              <a:rPr lang="en-US" sz="1400" dirty="0" err="1">
                <a:solidFill>
                  <a:srgbClr val="996600"/>
                </a:solidFill>
              </a:rPr>
              <a:t>phénomènes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météorologiques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violents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causés</a:t>
            </a:r>
            <a:r>
              <a:rPr lang="en-US" sz="1400" dirty="0">
                <a:solidFill>
                  <a:srgbClr val="996600"/>
                </a:solidFill>
              </a:rPr>
              <a:t> par le </a:t>
            </a:r>
            <a:r>
              <a:rPr lang="en-US" sz="1400" dirty="0" err="1">
                <a:solidFill>
                  <a:srgbClr val="996600"/>
                </a:solidFill>
              </a:rPr>
              <a:t>climat</a:t>
            </a:r>
            <a:r>
              <a:rPr lang="en-US" sz="1400" dirty="0">
                <a:solidFill>
                  <a:srgbClr val="996600"/>
                </a:solidFill>
              </a:rPr>
              <a:t>, </a:t>
            </a:r>
            <a:r>
              <a:rPr lang="en-US" sz="1400" dirty="0" err="1">
                <a:solidFill>
                  <a:srgbClr val="996600"/>
                </a:solidFill>
              </a:rPr>
              <a:t>biodiversité</a:t>
            </a:r>
            <a:r>
              <a:rPr lang="en-US" sz="1400" dirty="0">
                <a:solidFill>
                  <a:srgbClr val="996600"/>
                </a:solidFill>
              </a:rPr>
              <a:t>, </a:t>
            </a:r>
            <a:r>
              <a:rPr lang="en-US" sz="1400" dirty="0" err="1">
                <a:solidFill>
                  <a:srgbClr val="996600"/>
                </a:solidFill>
              </a:rPr>
              <a:t>gestion</a:t>
            </a:r>
            <a:r>
              <a:rPr lang="en-US" sz="1400" dirty="0">
                <a:solidFill>
                  <a:srgbClr val="996600"/>
                </a:solidFill>
              </a:rPr>
              <a:t> des </a:t>
            </a:r>
            <a:r>
              <a:rPr lang="en-US" sz="1400" dirty="0" err="1" smtClean="0">
                <a:solidFill>
                  <a:srgbClr val="996600"/>
                </a:solidFill>
              </a:rPr>
              <a:t>forêts</a:t>
            </a:r>
            <a:r>
              <a:rPr lang="en-US" sz="1400" dirty="0" smtClean="0">
                <a:solidFill>
                  <a:srgbClr val="996600"/>
                </a:solidFill>
              </a:rPr>
              <a:t>)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99950" y="1968342"/>
            <a:ext cx="540000" cy="1996535"/>
            <a:chOff x="299951" y="1881494"/>
            <a:chExt cx="370265" cy="1368976"/>
          </a:xfrm>
        </p:grpSpPr>
        <p:pic>
          <p:nvPicPr>
            <p:cNvPr id="5" name="Picture 4" descr="Macintosh HD:Users:Ege:Documents:Meslek İş Genel:2013-19 ICOMOS-UNESCO:2016-19 ICOMOS SDGs:1 ICOMOS SDG FP-WG:Images- Logos- Publicity:0 UN the-global-goals-goals-and-targets:goal-6:GOAL_6_PRIMARY_ICON:GOAL_6_PNG:TheGlobalGoals_Icons_Color_Goal_6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51" y="1881494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Macintosh HD:Users:Ege:Documents:Meslek İş Genel:2013-19 ICOMOS-UNESCO:2016-19 ICOMOS SDGs:1 ICOMOS SDG FP-WG:Images- Logos- Publicity:0 UN the-global-goals-goals-and-targets:goal-13:GOAL_13_PRIMARY_ICON:GOAL_13_PNG:TheGlobalGoals_Icons_Color_Goal_13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06" y="2532828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Macintosh HD:Users:Ege:Documents:Meslek İş Genel:2013-19 ICOMOS-UNESCO:2016-19 ICOMOS SDGs:1 ICOMOS SDG FP-WG:Images- Logos- Publicity:0 UN the-global-goals-goals-and-targets:goal-15:GOAL_15_PRIMARY_ICON:GOAL_15_PNG:TheGlobalGoals_Icons_Color_Goal_15.p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06" y="2891060"/>
              <a:ext cx="359410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DF13B8-3B88-4884-BEC0-3DABDB7AB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5" b="-3471"/>
          <a:stretch/>
        </p:blipFill>
        <p:spPr>
          <a:xfrm>
            <a:off x="5058441" y="3960190"/>
            <a:ext cx="4085559" cy="27162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SDGs </a:t>
            </a:r>
            <a:r>
              <a:rPr lang="en-US" sz="2800" dirty="0" smtClean="0"/>
              <a:t>&amp; Categories </a:t>
            </a:r>
            <a:r>
              <a:rPr lang="en-US" sz="2800" dirty="0"/>
              <a:t>of “Continuity and Change</a:t>
            </a:r>
            <a:r>
              <a:rPr lang="en-US" sz="2800" dirty="0" smtClean="0"/>
              <a:t>” / </a:t>
            </a:r>
            <a:br>
              <a:rPr lang="en-US" sz="2800" dirty="0" smtClean="0"/>
            </a:br>
            <a:r>
              <a:rPr lang="en-US" sz="2000" b="1" dirty="0" smtClean="0">
                <a:solidFill>
                  <a:srgbClr val="996600"/>
                </a:solidFill>
              </a:rPr>
              <a:t>Les ODD &amp; </a:t>
            </a:r>
            <a:r>
              <a:rPr lang="en-US" sz="2000" b="1" dirty="0" err="1">
                <a:solidFill>
                  <a:srgbClr val="996600"/>
                </a:solidFill>
              </a:rPr>
              <a:t>Catégories</a:t>
            </a:r>
            <a:r>
              <a:rPr lang="en-US" sz="2000" b="1" dirty="0">
                <a:solidFill>
                  <a:srgbClr val="996600"/>
                </a:solidFill>
              </a:rPr>
              <a:t> de «</a:t>
            </a:r>
            <a:r>
              <a:rPr lang="en-US" sz="2000" b="1" dirty="0" err="1">
                <a:solidFill>
                  <a:srgbClr val="996600"/>
                </a:solidFill>
              </a:rPr>
              <a:t>continuité</a:t>
            </a:r>
            <a:r>
              <a:rPr lang="en-US" sz="2000" b="1" dirty="0">
                <a:solidFill>
                  <a:srgbClr val="996600"/>
                </a:solidFill>
              </a:rPr>
              <a:t> et </a:t>
            </a:r>
            <a:r>
              <a:rPr lang="en-US" sz="2000" b="1" dirty="0" err="1">
                <a:solidFill>
                  <a:srgbClr val="996600"/>
                </a:solidFill>
              </a:rPr>
              <a:t>changement</a:t>
            </a:r>
            <a:r>
              <a:rPr lang="en-US" sz="2000" b="1" dirty="0">
                <a:solidFill>
                  <a:srgbClr val="996600"/>
                </a:solidFill>
              </a:rPr>
              <a:t>»</a:t>
            </a:r>
            <a:r>
              <a:rPr lang="en-US" sz="2000" b="1" dirty="0">
                <a:solidFill>
                  <a:srgbClr val="996600"/>
                </a:solidFill>
              </a:rPr>
              <a:t> </a:t>
            </a:r>
            <a:endParaRPr lang="en-US" sz="22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1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C955909-DC44-4B9F-9F31-57CA9F318B68}"/>
              </a:ext>
            </a:extLst>
          </p:cNvPr>
          <p:cNvSpPr txBox="1">
            <a:spLocks/>
          </p:cNvSpPr>
          <p:nvPr/>
        </p:nvSpPr>
        <p:spPr>
          <a:xfrm>
            <a:off x="0" y="6578744"/>
            <a:ext cx="9143999" cy="279256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Rural Heritage- Landscapes and Beyond  17-Oct-2019  </a:t>
            </a:r>
            <a:r>
              <a:rPr lang="fr-FR" sz="1200" dirty="0">
                <a:solidFill>
                  <a:schemeClr val="bg1"/>
                </a:solidFill>
              </a:rPr>
              <a:t>Patrimoine Rural - Paysages et Au-Delà                                             Yildirim-Rosetti-ODonnell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6AD2816-60CF-49D8-9B48-E46CA462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7" y="1172400"/>
            <a:ext cx="8511097" cy="5406344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/>
              <a:t>4: Rural </a:t>
            </a:r>
            <a:r>
              <a:rPr lang="en-US" sz="2000" b="1" dirty="0"/>
              <a:t>Society</a:t>
            </a:r>
            <a:r>
              <a:rPr lang="en-US" sz="2000" dirty="0"/>
              <a:t>- some possible </a:t>
            </a:r>
            <a:r>
              <a:rPr lang="en-US" sz="2000" dirty="0" smtClean="0"/>
              <a:t>connections / </a:t>
            </a:r>
            <a:r>
              <a:rPr lang="en-US" sz="1800" b="1" dirty="0" err="1">
                <a:solidFill>
                  <a:srgbClr val="996600"/>
                </a:solidFill>
              </a:rPr>
              <a:t>S</a:t>
            </a:r>
            <a:r>
              <a:rPr lang="en-US" sz="1800" b="1" dirty="0" err="1" smtClean="0">
                <a:solidFill>
                  <a:srgbClr val="996600"/>
                </a:solidFill>
              </a:rPr>
              <a:t>ociété</a:t>
            </a:r>
            <a:r>
              <a:rPr lang="en-US" sz="1800" b="1" dirty="0" smtClean="0">
                <a:solidFill>
                  <a:srgbClr val="996600"/>
                </a:solidFill>
              </a:rPr>
              <a:t> </a:t>
            </a:r>
            <a:r>
              <a:rPr lang="en-US" sz="1800" b="1" dirty="0" err="1" smtClean="0">
                <a:solidFill>
                  <a:srgbClr val="996600"/>
                </a:solidFill>
                <a:latin typeface="Calibri"/>
                <a:cs typeface="Calibri"/>
              </a:rPr>
              <a:t>rurale</a:t>
            </a:r>
            <a:r>
              <a:rPr lang="en-US" sz="1800" b="1" dirty="0" smtClean="0">
                <a:solidFill>
                  <a:srgbClr val="996600"/>
                </a:solidFill>
                <a:latin typeface="Calibri"/>
                <a:cs typeface="Calibri"/>
              </a:rPr>
              <a:t> </a:t>
            </a:r>
            <a:r>
              <a:rPr lang="mr-IN" sz="1800" dirty="0">
                <a:solidFill>
                  <a:srgbClr val="996600"/>
                </a:solidFill>
                <a:latin typeface="Calibri"/>
                <a:cs typeface="Calibri"/>
              </a:rPr>
              <a:t>–</a:t>
            </a:r>
            <a:r>
              <a:rPr lang="en-US" sz="1800" dirty="0">
                <a:solidFill>
                  <a:srgbClr val="996600"/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rgbClr val="996600"/>
                </a:solidFill>
                <a:latin typeface="Calibri"/>
                <a:cs typeface="Calibri"/>
              </a:rPr>
              <a:t>quelques</a:t>
            </a:r>
            <a:r>
              <a:rPr lang="en-US" sz="1800" dirty="0">
                <a:solidFill>
                  <a:srgbClr val="996600"/>
                </a:solidFill>
                <a:latin typeface="Calibri"/>
                <a:cs typeface="Calibri"/>
              </a:rPr>
              <a:t> liens </a:t>
            </a:r>
            <a:r>
              <a:rPr lang="en-US" sz="1800" dirty="0" err="1">
                <a:solidFill>
                  <a:srgbClr val="996600"/>
                </a:solidFill>
                <a:latin typeface="Calibri"/>
                <a:cs typeface="Calibri"/>
              </a:rPr>
              <a:t>possibles</a:t>
            </a:r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SDG 1 </a:t>
            </a:r>
            <a:r>
              <a:rPr lang="en-US" sz="1600" dirty="0"/>
              <a:t>(poverty alleviation) </a:t>
            </a:r>
            <a:r>
              <a:rPr lang="en-US" sz="1600" dirty="0" smtClean="0"/>
              <a:t>/ </a:t>
            </a:r>
            <a:r>
              <a:rPr lang="en-US" sz="1600" dirty="0" smtClean="0">
                <a:solidFill>
                  <a:srgbClr val="996600"/>
                </a:solidFill>
              </a:rPr>
              <a:t>ODD 1 </a:t>
            </a:r>
            <a:r>
              <a:rPr lang="en-US" sz="1400" dirty="0" smtClean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réduction</a:t>
            </a:r>
            <a:r>
              <a:rPr lang="en-US" sz="1400" dirty="0">
                <a:solidFill>
                  <a:srgbClr val="996600"/>
                </a:solidFill>
              </a:rPr>
              <a:t> de la </a:t>
            </a:r>
            <a:r>
              <a:rPr lang="en-US" sz="1400" dirty="0" err="1" smtClean="0">
                <a:solidFill>
                  <a:srgbClr val="996600"/>
                </a:solidFill>
              </a:rPr>
              <a:t>pauvreté</a:t>
            </a:r>
            <a:r>
              <a:rPr lang="en-US" sz="1400" dirty="0" smtClean="0">
                <a:solidFill>
                  <a:srgbClr val="996600"/>
                </a:solidFill>
              </a:rPr>
              <a:t>) </a:t>
            </a:r>
            <a:endParaRPr lang="en-US" sz="1600" dirty="0">
              <a:solidFill>
                <a:srgbClr val="996600"/>
              </a:solidFill>
            </a:endParaRP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SDG 2 </a:t>
            </a:r>
            <a:r>
              <a:rPr lang="en-US" sz="1600" dirty="0"/>
              <a:t>(agriculture</a:t>
            </a:r>
            <a:r>
              <a:rPr lang="en-US" sz="1600" dirty="0" smtClean="0"/>
              <a:t>) / </a:t>
            </a:r>
            <a:r>
              <a:rPr lang="en-US" sz="1600" dirty="0" smtClean="0">
                <a:solidFill>
                  <a:srgbClr val="996600"/>
                </a:solidFill>
              </a:rPr>
              <a:t>ODD 2 </a:t>
            </a:r>
            <a:r>
              <a:rPr lang="en-US" sz="1400" dirty="0">
                <a:solidFill>
                  <a:srgbClr val="996600"/>
                </a:solidFill>
              </a:rPr>
              <a:t>(agriculture) </a:t>
            </a:r>
            <a:endParaRPr lang="en-US" sz="1600" dirty="0">
              <a:solidFill>
                <a:srgbClr val="996600"/>
              </a:solidFill>
            </a:endParaRP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SDG 3.8, 3.c </a:t>
            </a:r>
            <a:r>
              <a:rPr lang="en-US" sz="1600" dirty="0"/>
              <a:t>(health services</a:t>
            </a:r>
            <a:r>
              <a:rPr lang="en-US" sz="1600" dirty="0" smtClean="0"/>
              <a:t>) / </a:t>
            </a:r>
            <a:r>
              <a:rPr lang="en-US" sz="1600" dirty="0">
                <a:solidFill>
                  <a:srgbClr val="996600"/>
                </a:solidFill>
              </a:rPr>
              <a:t>ODD 3.8, 3.c </a:t>
            </a:r>
            <a:r>
              <a:rPr lang="en-US" sz="1400" dirty="0">
                <a:solidFill>
                  <a:srgbClr val="996600"/>
                </a:solidFill>
              </a:rPr>
              <a:t>(services de santé) </a:t>
            </a:r>
            <a:endParaRPr lang="en-US" sz="1600" dirty="0">
              <a:solidFill>
                <a:srgbClr val="996600"/>
              </a:solidFill>
            </a:endParaRP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SDG </a:t>
            </a:r>
            <a:r>
              <a:rPr lang="en-US" sz="1800" dirty="0" smtClean="0"/>
              <a:t>8</a:t>
            </a:r>
            <a:r>
              <a:rPr lang="en-US" sz="1600" dirty="0" smtClean="0"/>
              <a:t> </a:t>
            </a:r>
            <a:r>
              <a:rPr lang="en-US" sz="1600" dirty="0"/>
              <a:t>(decent work</a:t>
            </a:r>
            <a:r>
              <a:rPr lang="en-US" sz="1600" dirty="0" smtClean="0"/>
              <a:t>) / </a:t>
            </a:r>
            <a:r>
              <a:rPr lang="en-US" sz="1600" dirty="0" smtClean="0">
                <a:solidFill>
                  <a:srgbClr val="996600"/>
                </a:solidFill>
              </a:rPr>
              <a:t>ODD 8 </a:t>
            </a:r>
            <a:r>
              <a:rPr lang="en-US" sz="1400" dirty="0">
                <a:solidFill>
                  <a:srgbClr val="996600"/>
                </a:solidFill>
              </a:rPr>
              <a:t>(travail </a:t>
            </a:r>
            <a:r>
              <a:rPr lang="en-US" sz="1400" dirty="0" err="1">
                <a:solidFill>
                  <a:srgbClr val="996600"/>
                </a:solidFill>
              </a:rPr>
              <a:t>décent</a:t>
            </a:r>
            <a:r>
              <a:rPr lang="en-US" sz="1400" dirty="0">
                <a:solidFill>
                  <a:srgbClr val="996600"/>
                </a:solidFill>
              </a:rPr>
              <a:t>) </a:t>
            </a:r>
            <a:endParaRPr lang="en-US" sz="1600" dirty="0">
              <a:solidFill>
                <a:srgbClr val="996600"/>
              </a:solidFill>
            </a:endParaRP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SDG </a:t>
            </a:r>
            <a:r>
              <a:rPr lang="en-US" sz="1800" dirty="0" smtClean="0"/>
              <a:t>16</a:t>
            </a:r>
            <a:r>
              <a:rPr lang="en-US" sz="1600" dirty="0" smtClean="0"/>
              <a:t> </a:t>
            </a:r>
            <a:r>
              <a:rPr lang="en-US" sz="1600" dirty="0"/>
              <a:t>(peace, justice</a:t>
            </a:r>
            <a:r>
              <a:rPr lang="en-US" sz="1600" dirty="0" smtClean="0"/>
              <a:t>) / </a:t>
            </a:r>
            <a:r>
              <a:rPr lang="en-US" sz="1600" dirty="0" smtClean="0">
                <a:solidFill>
                  <a:srgbClr val="996600"/>
                </a:solidFill>
              </a:rPr>
              <a:t>ODD 16 </a:t>
            </a:r>
            <a:r>
              <a:rPr lang="en-US" sz="1400" dirty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paix</a:t>
            </a:r>
            <a:r>
              <a:rPr lang="en-US" sz="1400" dirty="0">
                <a:solidFill>
                  <a:srgbClr val="996600"/>
                </a:solidFill>
              </a:rPr>
              <a:t>, justice) </a:t>
            </a:r>
            <a:endParaRPr lang="en-US" sz="1600" dirty="0">
              <a:solidFill>
                <a:srgbClr val="996600"/>
              </a:solidFill>
            </a:endParaRP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SDG 17</a:t>
            </a:r>
            <a:r>
              <a:rPr lang="en-US" sz="1600" dirty="0"/>
              <a:t> (bottom-up governance) </a:t>
            </a:r>
            <a:r>
              <a:rPr lang="en-US" sz="1600" dirty="0" smtClean="0"/>
              <a:t>/ </a:t>
            </a:r>
            <a:r>
              <a:rPr lang="en-US" sz="1600" dirty="0" smtClean="0">
                <a:solidFill>
                  <a:srgbClr val="996600"/>
                </a:solidFill>
              </a:rPr>
              <a:t>ODD 17 </a:t>
            </a:r>
            <a:r>
              <a:rPr lang="en-US" sz="1400" dirty="0">
                <a:solidFill>
                  <a:srgbClr val="996600"/>
                </a:solidFill>
              </a:rPr>
              <a:t>(</a:t>
            </a:r>
            <a:r>
              <a:rPr lang="en-US" sz="1400" dirty="0" err="1">
                <a:solidFill>
                  <a:srgbClr val="996600"/>
                </a:solidFill>
              </a:rPr>
              <a:t>gouvernance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r>
              <a:rPr lang="en-US" sz="1400" dirty="0" err="1">
                <a:solidFill>
                  <a:srgbClr val="996600"/>
                </a:solidFill>
              </a:rPr>
              <a:t>ascendante</a:t>
            </a:r>
            <a:r>
              <a:rPr lang="en-US" sz="1400" dirty="0">
                <a:solidFill>
                  <a:srgbClr val="996600"/>
                </a:solidFill>
              </a:rPr>
              <a:t>)</a:t>
            </a:r>
            <a:r>
              <a:rPr lang="en-US" sz="1400" dirty="0">
                <a:solidFill>
                  <a:srgbClr val="996600"/>
                </a:solidFill>
              </a:rPr>
              <a:t> </a:t>
            </a:r>
            <a:endParaRPr lang="en-US" sz="1400" dirty="0">
              <a:solidFill>
                <a:srgbClr val="996600"/>
              </a:solidFill>
            </a:endParaRPr>
          </a:p>
        </p:txBody>
      </p:sp>
      <p:pic>
        <p:nvPicPr>
          <p:cNvPr id="5" name="Picture 4" descr="Macintosh HD:Users:Ege:Documents:Meslek İş Genel:2013-19 ICOMOS-UNESCO:2016-19 ICOMOS SDGs:1 ICOMOS SDG FP-WG:Images- Logos- Publicity:0 UN the-global-goals-goals-and-targets:goal-1:GOAL_1_PRIMARY_ICON:GOAL_1_PNG:TheGlobalGoals_Icons_Color_Goal_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96" y="1935769"/>
            <a:ext cx="532940" cy="53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Ege:Documents:Meslek İş Genel:2013-19 ICOMOS-UNESCO:2016-19 ICOMOS SDGs:1 ICOMOS SDG FP-WG:Images- Logos- Publicity:0 UN the-global-goals-goals-and-targets:goal-2:GOAL_2_PRIMARY_ICON:GOAL_2_PNG:TheGlobalGoals_Icons_Color_Goal_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26" y="2554963"/>
            <a:ext cx="532510" cy="50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Ege:Documents:Meslek İş Genel:2013-19 ICOMOS-UNESCO:2016-19 ICOMOS SDGs:1 ICOMOS SDG FP-WG:Images- Logos- Publicity:0 UN the-global-goals-goals-and-targets:goal-3:GOAL_3_PRIMARY_ICON:GOAL_3_PNG:TheGlobalGoals_Icons_Color_Goal_3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10" y="3185006"/>
            <a:ext cx="521225" cy="51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Ege:Documents:Meslek İş Genel:2013-19 ICOMOS-UNESCO:2016-19 ICOMOS SDGs:1 ICOMOS SDG FP-WG:Images- Logos- Publicity:0 UN the-global-goals-goals-and-targets:goal-16:GOAL_16_PRIMARY_ICON:GOAL_16_PNG:TheGlobalGoals_Icons_Color_Goal_16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29" y="4394969"/>
            <a:ext cx="519505" cy="5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Ege:Documents:Meslek İş Genel:2013-19 ICOMOS-UNESCO:2016-19 ICOMOS SDGs:1 ICOMOS SDG FP-WG:Images- Logos- Publicity:0 UN the-global-goals-goals-and-targets:goal-17:GOAL_17_PRIMARY_ICON:GOAL_17_PNG:TheGlobalGoals_Icons_Color_Goal_17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10" y="5037185"/>
            <a:ext cx="540000" cy="5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2C160F-16A7-4B76-8F21-CCD102235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96" y="3788820"/>
            <a:ext cx="521225" cy="521225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011" y="4059278"/>
            <a:ext cx="189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B9B235C-AE42-4274-9CC6-63D34FC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21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SDGs </a:t>
            </a:r>
            <a:r>
              <a:rPr lang="en-US" sz="2800" dirty="0" smtClean="0"/>
              <a:t>&amp; Categories </a:t>
            </a:r>
            <a:r>
              <a:rPr lang="en-US" sz="2800" dirty="0"/>
              <a:t>of “Continuity and Change</a:t>
            </a:r>
            <a:r>
              <a:rPr lang="en-US" sz="2800" dirty="0" smtClean="0"/>
              <a:t>” / </a:t>
            </a:r>
            <a:br>
              <a:rPr lang="en-US" sz="2800" dirty="0" smtClean="0"/>
            </a:br>
            <a:r>
              <a:rPr lang="en-US" sz="2000" b="1" dirty="0" smtClean="0">
                <a:solidFill>
                  <a:srgbClr val="996600"/>
                </a:solidFill>
              </a:rPr>
              <a:t>Les ODD &amp; </a:t>
            </a:r>
            <a:r>
              <a:rPr lang="en-US" sz="2000" b="1" dirty="0" err="1">
                <a:solidFill>
                  <a:srgbClr val="996600"/>
                </a:solidFill>
              </a:rPr>
              <a:t>Catégories</a:t>
            </a:r>
            <a:r>
              <a:rPr lang="en-US" sz="2000" b="1" dirty="0">
                <a:solidFill>
                  <a:srgbClr val="996600"/>
                </a:solidFill>
              </a:rPr>
              <a:t> de «</a:t>
            </a:r>
            <a:r>
              <a:rPr lang="en-US" sz="2000" b="1" dirty="0" err="1">
                <a:solidFill>
                  <a:srgbClr val="996600"/>
                </a:solidFill>
              </a:rPr>
              <a:t>continuité</a:t>
            </a:r>
            <a:r>
              <a:rPr lang="en-US" sz="2000" b="1" dirty="0">
                <a:solidFill>
                  <a:srgbClr val="996600"/>
                </a:solidFill>
              </a:rPr>
              <a:t> et </a:t>
            </a:r>
            <a:r>
              <a:rPr lang="en-US" sz="2000" b="1" dirty="0" err="1">
                <a:solidFill>
                  <a:srgbClr val="996600"/>
                </a:solidFill>
              </a:rPr>
              <a:t>changement</a:t>
            </a:r>
            <a:r>
              <a:rPr lang="en-US" sz="2000" b="1" dirty="0">
                <a:solidFill>
                  <a:srgbClr val="996600"/>
                </a:solidFill>
              </a:rPr>
              <a:t>»</a:t>
            </a:r>
            <a:r>
              <a:rPr lang="en-US" sz="2000" b="1" dirty="0">
                <a:solidFill>
                  <a:srgbClr val="996600"/>
                </a:solidFill>
              </a:rPr>
              <a:t> </a:t>
            </a:r>
            <a:endParaRPr lang="en-US" sz="22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1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1680</Words>
  <Application>Microsoft Macintosh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RURAL HERITAGE- LANDSCAPES AND BEYOND PATRIMOINE RURAL - PAYSAGES ET AU-DELÀ</vt:lpstr>
      <vt:lpstr>ICOMOS Policy Guidance on Cultural Heritage  for the Sustainable Development Goals / Le guide de politique pour les Objectifs de Développement Durable de l'ICOMOS</vt:lpstr>
      <vt:lpstr>PowerPoint Presentation</vt:lpstr>
      <vt:lpstr>Policy Guidance Tentative Structure /  Structure Provisoire du guide de politique </vt:lpstr>
      <vt:lpstr>PowerPoint Presentation</vt:lpstr>
      <vt:lpstr>SDGs &amp; Categories of “Continuity and Change” /  Les ODD &amp; Catégories de «continuité et changement» </vt:lpstr>
      <vt:lpstr>SDGs &amp; Categories of “Continuity and Change” /  Les ODD &amp; Catégories de «continuité et changement» </vt:lpstr>
      <vt:lpstr>SDGs &amp; Categories of “Continuity and Change” /  Les ODD &amp; Catégories de «continuité et changement» </vt:lpstr>
      <vt:lpstr>SDGs &amp; Categories of “Continuity and Change” /  Les ODD &amp; Catégories de «continuité et changement» </vt:lpstr>
      <vt:lpstr>Open Discussion: Method /  Discussion ouverte: Méthode</vt:lpstr>
      <vt:lpstr>Thank you!  Merci!   !شكرا   </vt:lpstr>
    </vt:vector>
  </TitlesOfParts>
  <Manager>ODonnell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PPT Format</dc:subject>
  <dc:creator>ICOMOs IFLA;ISC CL</dc:creator>
  <cp:keywords>Marrakech Symposium</cp:keywords>
  <cp:lastModifiedBy>Ege Yildirim</cp:lastModifiedBy>
  <cp:revision>50</cp:revision>
  <dcterms:created xsi:type="dcterms:W3CDTF">2019-09-14T21:00:20Z</dcterms:created>
  <dcterms:modified xsi:type="dcterms:W3CDTF">2019-10-05T10:58:04Z</dcterms:modified>
</cp:coreProperties>
</file>