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Vollkorn"/>
      <p:regular r:id="rId26"/>
      <p:bold r:id="rId27"/>
      <p:italic r:id="rId28"/>
      <p:boldItalic r:id="rId29"/>
    </p:embeddedFont>
    <p:embeddedFont>
      <p:font typeface="Playfair Display"/>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Vollkorn-regular.fntdata"/><Relationship Id="rId25" Type="http://schemas.openxmlformats.org/officeDocument/2006/relationships/slide" Target="slides/slide20.xml"/><Relationship Id="rId28" Type="http://schemas.openxmlformats.org/officeDocument/2006/relationships/font" Target="fonts/Vollkorn-italic.fntdata"/><Relationship Id="rId27" Type="http://schemas.openxmlformats.org/officeDocument/2006/relationships/font" Target="fonts/Vollkorn-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Vollkorn-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6.xml"/><Relationship Id="rId33" Type="http://schemas.openxmlformats.org/officeDocument/2006/relationships/font" Target="fonts/PlayfairDisplay-boldItalic.fntdata"/><Relationship Id="rId10" Type="http://schemas.openxmlformats.org/officeDocument/2006/relationships/slide" Target="slides/slide5.xml"/><Relationship Id="rId32" Type="http://schemas.openxmlformats.org/officeDocument/2006/relationships/font" Target="fonts/PlayfairDisplay-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38ac08f2f5_1_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8ac08f2f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e22f0939f_0_3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e22f0939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8ac08f2f5_1_15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8ac08f2f5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8ac08f2f5_1_16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8ac08f2f5_1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8ac08f2f5_1_19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8ac08f2f5_1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38ac08f2f5_1_18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8ac08f2f5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38ac08f2f5_1_2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8ac08f2f5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8ac08f2f5_1_2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8ac08f2f5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e22f0939f_0_5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e22f0939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bfe9f957d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bfe9f957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e22f0939f_0_7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e22f0939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38ac08f2f5_1_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8ac08f2f5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38ac08f2f5_1_2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8ac08f2f5_1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38ac08f2f5_1_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8ac08f2f5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e1ac768f7_0_2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e1ac768f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8ac08f2f5_1_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8ac08f2f5_1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38ac08f2f5_1_10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8ac08f2f5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38ac08f2f5_1_11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8ac08f2f5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e22f0939f_0_6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e22f0939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bfe9f957d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bfe9f95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hyperlink" Target="http://www.youtube.com/watch?v=6kXqI2NpG5w" TargetMode="External"/><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drive.google.com/file/d/0B55xnSEtKRMubnJPSjI2RlBPNTA/view" TargetMode="External"/><Relationship Id="rId4" Type="http://schemas.openxmlformats.org/officeDocument/2006/relationships/image" Target="../media/image1.jpg"/><Relationship Id="rId5" Type="http://schemas.openxmlformats.org/officeDocument/2006/relationships/hyperlink" Target="http://drive.google.com/file/d/0B55xnSEtKRMuVlRRX1ZsTE4ySW8/view" TargetMode="External"/><Relationship Id="rId6"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4013650" y="444767"/>
            <a:ext cx="4540800" cy="21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0" y="0"/>
            <a:ext cx="10244673" cy="6857998"/>
          </a:xfrm>
          <a:prstGeom prst="rect">
            <a:avLst/>
          </a:prstGeom>
          <a:noFill/>
          <a:ln>
            <a:noFill/>
          </a:ln>
        </p:spPr>
      </p:pic>
      <p:sp>
        <p:nvSpPr>
          <p:cNvPr id="56" name="Google Shape;56;p13"/>
          <p:cNvSpPr txBox="1"/>
          <p:nvPr/>
        </p:nvSpPr>
        <p:spPr>
          <a:xfrm>
            <a:off x="155775" y="261600"/>
            <a:ext cx="8398800" cy="16197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solidFill>
                  <a:srgbClr val="FFFFFF"/>
                </a:solidFill>
                <a:latin typeface="Impact"/>
                <a:ea typeface="Impact"/>
                <a:cs typeface="Impact"/>
                <a:sym typeface="Impact"/>
              </a:rPr>
              <a:t>Connecting Social and Physical Boundaries of the Commons : Case study : Kuhl Irrigation Systems of Kangra.</a:t>
            </a:r>
            <a:endParaRPr b="1" sz="3000">
              <a:solidFill>
                <a:srgbClr val="FFFFFF"/>
              </a:solidFill>
              <a:latin typeface="Impact"/>
              <a:ea typeface="Impact"/>
              <a:cs typeface="Impact"/>
              <a:sym typeface="Impact"/>
            </a:endParaRPr>
          </a:p>
        </p:txBody>
      </p:sp>
      <p:sp>
        <p:nvSpPr>
          <p:cNvPr id="57" name="Google Shape;57;p13"/>
          <p:cNvSpPr txBox="1"/>
          <p:nvPr/>
        </p:nvSpPr>
        <p:spPr>
          <a:xfrm>
            <a:off x="293275" y="5715900"/>
            <a:ext cx="5568900" cy="885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Impact"/>
                <a:ea typeface="Impact"/>
                <a:cs typeface="Impact"/>
                <a:sym typeface="Impact"/>
              </a:rPr>
              <a:t>Amit Tandon | </a:t>
            </a:r>
            <a:r>
              <a:rPr lang="en">
                <a:solidFill>
                  <a:srgbClr val="FFFFFF"/>
                </a:solidFill>
                <a:latin typeface="Impact"/>
                <a:ea typeface="Impact"/>
                <a:cs typeface="Impact"/>
                <a:sym typeface="Impact"/>
              </a:rPr>
              <a:t>ar.amittandon@gmail.com</a:t>
            </a:r>
            <a:endParaRPr>
              <a:solidFill>
                <a:srgbClr val="FFFFFF"/>
              </a:solidFill>
              <a:latin typeface="Impact"/>
              <a:ea typeface="Impact"/>
              <a:cs typeface="Impact"/>
              <a:sym typeface="Impact"/>
            </a:endParaRPr>
          </a:p>
        </p:txBody>
      </p:sp>
      <p:sp>
        <p:nvSpPr>
          <p:cNvPr id="58" name="Google Shape;58;p13"/>
          <p:cNvSpPr txBox="1"/>
          <p:nvPr/>
        </p:nvSpPr>
        <p:spPr>
          <a:xfrm>
            <a:off x="155775" y="2237400"/>
            <a:ext cx="2597100" cy="1191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Impact"/>
                <a:ea typeface="Impact"/>
                <a:cs typeface="Impact"/>
                <a:sym typeface="Impact"/>
              </a:rPr>
              <a:t>Rural Heritage:  Landscape and Beyond.</a:t>
            </a:r>
            <a:endParaRPr>
              <a:solidFill>
                <a:srgbClr val="FFFFFF"/>
              </a:solidFill>
              <a:latin typeface="Impact"/>
              <a:ea typeface="Impact"/>
              <a:cs typeface="Impact"/>
              <a:sym typeface="Impact"/>
            </a:endParaRPr>
          </a:p>
          <a:p>
            <a:pPr indent="0" lvl="0" marL="0" rtl="0" algn="l">
              <a:spcBef>
                <a:spcPts val="0"/>
              </a:spcBef>
              <a:spcAft>
                <a:spcPts val="0"/>
              </a:spcAft>
              <a:buNone/>
            </a:pPr>
            <a:r>
              <a:rPr lang="en">
                <a:solidFill>
                  <a:srgbClr val="FFFFFF"/>
                </a:solidFill>
                <a:latin typeface="Impact"/>
                <a:ea typeface="Impact"/>
                <a:cs typeface="Impact"/>
                <a:sym typeface="Impact"/>
              </a:rPr>
              <a:t>ICOMOS Advisory </a:t>
            </a:r>
            <a:r>
              <a:rPr lang="en">
                <a:solidFill>
                  <a:srgbClr val="FFFFFF"/>
                </a:solidFill>
                <a:latin typeface="Impact"/>
                <a:ea typeface="Impact"/>
                <a:cs typeface="Impact"/>
                <a:sym typeface="Impact"/>
              </a:rPr>
              <a:t>Committees</a:t>
            </a:r>
            <a:endParaRPr>
              <a:solidFill>
                <a:srgbClr val="FFFFFF"/>
              </a:solidFill>
              <a:latin typeface="Impact"/>
              <a:ea typeface="Impact"/>
              <a:cs typeface="Impact"/>
              <a:sym typeface="Impact"/>
            </a:endParaRPr>
          </a:p>
          <a:p>
            <a:pPr indent="0" lvl="0" marL="0" rtl="0" algn="l">
              <a:spcBef>
                <a:spcPts val="0"/>
              </a:spcBef>
              <a:spcAft>
                <a:spcPts val="0"/>
              </a:spcAft>
              <a:buNone/>
            </a:pPr>
            <a:r>
              <a:rPr lang="en">
                <a:solidFill>
                  <a:srgbClr val="FFFFFF"/>
                </a:solidFill>
                <a:latin typeface="Impact"/>
                <a:ea typeface="Impact"/>
                <a:cs typeface="Impact"/>
                <a:sym typeface="Impact"/>
              </a:rPr>
              <a:t>Scientific</a:t>
            </a:r>
            <a:r>
              <a:rPr lang="en">
                <a:solidFill>
                  <a:srgbClr val="FFFFFF"/>
                </a:solidFill>
                <a:latin typeface="Impact"/>
                <a:ea typeface="Impact"/>
                <a:cs typeface="Impact"/>
                <a:sym typeface="Impact"/>
              </a:rPr>
              <a:t> </a:t>
            </a:r>
            <a:r>
              <a:rPr lang="en">
                <a:solidFill>
                  <a:srgbClr val="FFFFFF"/>
                </a:solidFill>
                <a:latin typeface="Impact"/>
                <a:ea typeface="Impact"/>
                <a:cs typeface="Impact"/>
                <a:sym typeface="Impact"/>
              </a:rPr>
              <a:t>Symposium</a:t>
            </a:r>
            <a:endParaRPr>
              <a:solidFill>
                <a:srgbClr val="FFFFFF"/>
              </a:solidFill>
              <a:latin typeface="Impact"/>
              <a:ea typeface="Impact"/>
              <a:cs typeface="Impact"/>
              <a:sym typeface="Impact"/>
            </a:endParaRPr>
          </a:p>
          <a:p>
            <a:pPr indent="0" lvl="0" marL="0" rtl="0" algn="l">
              <a:spcBef>
                <a:spcPts val="0"/>
              </a:spcBef>
              <a:spcAft>
                <a:spcPts val="0"/>
              </a:spcAft>
              <a:buNone/>
            </a:pPr>
            <a:r>
              <a:rPr lang="en">
                <a:solidFill>
                  <a:srgbClr val="FFFFFF"/>
                </a:solidFill>
                <a:latin typeface="Impact"/>
                <a:ea typeface="Impact"/>
                <a:cs typeface="Impact"/>
                <a:sym typeface="Impact"/>
              </a:rPr>
              <a:t>17th October 2019</a:t>
            </a:r>
            <a:endParaRPr>
              <a:solidFill>
                <a:srgbClr val="FFFFFF"/>
              </a:solidFill>
              <a:latin typeface="Impact"/>
              <a:ea typeface="Impact"/>
              <a:cs typeface="Impact"/>
              <a:sym typeface="Impact"/>
            </a:endParaRPr>
          </a:p>
          <a:p>
            <a:pPr indent="0" lvl="0" marL="0" rtl="0" algn="l">
              <a:spcBef>
                <a:spcPts val="0"/>
              </a:spcBef>
              <a:spcAft>
                <a:spcPts val="0"/>
              </a:spcAft>
              <a:buNone/>
            </a:pPr>
            <a:r>
              <a:t/>
            </a:r>
            <a:endParaRPr>
              <a:solidFill>
                <a:srgbClr val="FFFFFF"/>
              </a:solidFill>
              <a:latin typeface="Impact"/>
              <a:ea typeface="Impact"/>
              <a:cs typeface="Impact"/>
              <a:sym typeface="Impact"/>
            </a:endParaRPr>
          </a:p>
          <a:p>
            <a:pPr indent="0" lvl="0" marL="0" rtl="0" algn="l">
              <a:spcBef>
                <a:spcPts val="0"/>
              </a:spcBef>
              <a:spcAft>
                <a:spcPts val="0"/>
              </a:spcAft>
              <a:buNone/>
            </a:pPr>
            <a:r>
              <a:rPr lang="en">
                <a:solidFill>
                  <a:srgbClr val="FFFFFF"/>
                </a:solidFill>
                <a:latin typeface="Impact"/>
                <a:ea typeface="Impact"/>
                <a:cs typeface="Impact"/>
                <a:sym typeface="Impact"/>
              </a:rPr>
              <a:t> </a:t>
            </a:r>
            <a:endParaRPr>
              <a:solidFill>
                <a:srgbClr val="FFFFFF"/>
              </a:solidFill>
              <a:latin typeface="Impact"/>
              <a:ea typeface="Impact"/>
              <a:cs typeface="Impact"/>
              <a:sym typeface="Impact"/>
            </a:endParaRPr>
          </a:p>
          <a:p>
            <a:pPr indent="0" lvl="0" marL="0" rtl="0" algn="l">
              <a:spcBef>
                <a:spcPts val="0"/>
              </a:spcBef>
              <a:spcAft>
                <a:spcPts val="0"/>
              </a:spcAft>
              <a:buNone/>
            </a:pPr>
            <a:r>
              <a:t/>
            </a:r>
            <a:endParaRPr>
              <a:solidFill>
                <a:srgbClr val="FFFFFF"/>
              </a:solidFill>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22"/>
          <p:cNvPicPr preferRelativeResize="0"/>
          <p:nvPr/>
        </p:nvPicPr>
        <p:blipFill>
          <a:blip r:embed="rId3">
            <a:alphaModFix/>
          </a:blip>
          <a:stretch>
            <a:fillRect/>
          </a:stretch>
        </p:blipFill>
        <p:spPr>
          <a:xfrm>
            <a:off x="0" y="0"/>
            <a:ext cx="4751149" cy="3122799"/>
          </a:xfrm>
          <a:prstGeom prst="rect">
            <a:avLst/>
          </a:prstGeom>
          <a:noFill/>
          <a:ln>
            <a:noFill/>
          </a:ln>
        </p:spPr>
      </p:pic>
      <p:sp>
        <p:nvSpPr>
          <p:cNvPr id="146" name="Google Shape;146;p22"/>
          <p:cNvSpPr txBox="1"/>
          <p:nvPr/>
        </p:nvSpPr>
        <p:spPr>
          <a:xfrm>
            <a:off x="0" y="3122800"/>
            <a:ext cx="9144000" cy="1595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outermost layer to this framework consists of market forces, socio-political process and ecological externalities.</a:t>
            </a:r>
            <a:endParaRPr sz="1600">
              <a:solidFill>
                <a:schemeClr val="dk1"/>
              </a:solidFill>
              <a:latin typeface="Playfair Display"/>
              <a:ea typeface="Playfair Display"/>
              <a:cs typeface="Playfair Display"/>
              <a:sym typeface="Playfair Display"/>
            </a:endParaRPr>
          </a:p>
          <a:p>
            <a:pPr indent="-330200" lvl="0" marL="457200" rtl="0" algn="l">
              <a:lnSpc>
                <a:spcPct val="115000"/>
              </a:lnSpc>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middle layer is derived from Halliday &amp; Glaser framework of analysis dynamics of a generic systems which include various subsystems </a:t>
            </a:r>
            <a:endParaRPr sz="1600">
              <a:solidFill>
                <a:schemeClr val="dk1"/>
              </a:solidFill>
              <a:latin typeface="Playfair Display"/>
              <a:ea typeface="Playfair Display"/>
              <a:cs typeface="Playfair Display"/>
              <a:sym typeface="Playfair Display"/>
            </a:endParaRPr>
          </a:p>
          <a:p>
            <a:pPr indent="-330200" lvl="0" marL="457200" rtl="0" algn="l">
              <a:lnSpc>
                <a:spcPct val="115000"/>
              </a:lnSpc>
              <a:spcBef>
                <a:spcPts val="0"/>
              </a:spcBef>
              <a:spcAft>
                <a:spcPts val="100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core of the framework is d</a:t>
            </a:r>
            <a:r>
              <a:rPr lang="en" sz="1600">
                <a:solidFill>
                  <a:schemeClr val="dk1"/>
                </a:solidFill>
                <a:latin typeface="Playfair Display"/>
                <a:ea typeface="Playfair Display"/>
                <a:cs typeface="Playfair Display"/>
                <a:sym typeface="Playfair Display"/>
              </a:rPr>
              <a:t>erived from Ostrom(2010) analysis of collective action </a:t>
            </a:r>
            <a:r>
              <a:rPr lang="en" sz="1600">
                <a:solidFill>
                  <a:schemeClr val="dk1"/>
                </a:solidFill>
                <a:latin typeface="Playfair Display"/>
                <a:ea typeface="Playfair Display"/>
                <a:cs typeface="Playfair Display"/>
                <a:sym typeface="Playfair Display"/>
              </a:rPr>
              <a:t>and of the socio-ecological system is comprised of two aspects a) societal aspects and b) physical aspects.</a:t>
            </a:r>
            <a:r>
              <a:rPr lang="en" sz="1600">
                <a:solidFill>
                  <a:schemeClr val="dk1"/>
                </a:solidFill>
                <a:latin typeface="Times New Roman"/>
                <a:ea typeface="Times New Roman"/>
                <a:cs typeface="Times New Roman"/>
                <a:sym typeface="Times New Roman"/>
              </a:rPr>
              <a:t>  </a:t>
            </a:r>
            <a:endParaRPr sz="1600">
              <a:solidFill>
                <a:schemeClr val="dk1"/>
              </a:solidFill>
              <a:latin typeface="Playfair Display"/>
              <a:ea typeface="Playfair Display"/>
              <a:cs typeface="Playfair Display"/>
              <a:sym typeface="Playfair Display"/>
            </a:endParaRPr>
          </a:p>
        </p:txBody>
      </p:sp>
      <p:sp>
        <p:nvSpPr>
          <p:cNvPr id="147" name="Google Shape;147;p22"/>
          <p:cNvSpPr txBox="1"/>
          <p:nvPr/>
        </p:nvSpPr>
        <p:spPr>
          <a:xfrm>
            <a:off x="1917875" y="2940850"/>
            <a:ext cx="73227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txBox="1"/>
          <p:nvPr/>
        </p:nvSpPr>
        <p:spPr>
          <a:xfrm>
            <a:off x="0" y="5007575"/>
            <a:ext cx="8705400" cy="2267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La couche la plus externe de ce cadre est constituée des forces du marché, du processus sociopolitique et des externalités écologiques.</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La couche intermédiaire est dérivée du cadre d'analyse dynamique de Halliday &amp; Glaser d'un système générique comprenant divers sous-systèmes.</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 noyau du cadre est dérivé de l'analyse par Ostrom (2010) de l'action collective et du système socio-écologique comprenant deux aspects: a) les aspects sociétaux et b) les aspects physiques.</a:t>
            </a:r>
            <a:endParaRPr sz="1600">
              <a:solidFill>
                <a:srgbClr val="0000FF"/>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3"/>
          <p:cNvPicPr preferRelativeResize="0"/>
          <p:nvPr/>
        </p:nvPicPr>
        <p:blipFill>
          <a:blip r:embed="rId3">
            <a:alphaModFix/>
          </a:blip>
          <a:stretch>
            <a:fillRect/>
          </a:stretch>
        </p:blipFill>
        <p:spPr>
          <a:xfrm>
            <a:off x="-418594" y="0"/>
            <a:ext cx="5151544" cy="3428975"/>
          </a:xfrm>
          <a:prstGeom prst="rect">
            <a:avLst/>
          </a:prstGeom>
          <a:noFill/>
          <a:ln>
            <a:noFill/>
          </a:ln>
        </p:spPr>
      </p:pic>
      <p:pic>
        <p:nvPicPr>
          <p:cNvPr descr="This is reality of small hydropower development in Himachal Pradesh." id="154" name="Google Shape;154;p23" title="Small hydropower development">
            <a:hlinkClick r:id="rId4"/>
          </p:cNvPr>
          <p:cNvPicPr preferRelativeResize="0"/>
          <p:nvPr/>
        </p:nvPicPr>
        <p:blipFill>
          <a:blip r:embed="rId5">
            <a:alphaModFix/>
          </a:blip>
          <a:stretch>
            <a:fillRect/>
          </a:stretch>
        </p:blipFill>
        <p:spPr>
          <a:xfrm>
            <a:off x="4572000" y="0"/>
            <a:ext cx="4572000" cy="3428980"/>
          </a:xfrm>
          <a:prstGeom prst="rect">
            <a:avLst/>
          </a:prstGeom>
          <a:noFill/>
          <a:ln>
            <a:noFill/>
          </a:ln>
        </p:spPr>
      </p:pic>
      <p:sp>
        <p:nvSpPr>
          <p:cNvPr id="155" name="Google Shape;155;p23"/>
          <p:cNvSpPr txBox="1"/>
          <p:nvPr/>
        </p:nvSpPr>
        <p:spPr>
          <a:xfrm>
            <a:off x="210375" y="3696625"/>
            <a:ext cx="8425500" cy="151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Playfair Display"/>
                <a:ea typeface="Playfair Display"/>
                <a:cs typeface="Playfair Display"/>
                <a:sym typeface="Playfair Display"/>
              </a:rPr>
              <a:t>The transition in the governance of the irrigation system can be explained through Ostrom and Gardner where the government takes over the commons and the appropriators are trapped in the Hobbesian state of nature.(Ostrom &amp; Gardner, 1993) </a:t>
            </a:r>
            <a:endParaRPr sz="1600">
              <a:solidFill>
                <a:schemeClr val="dk1"/>
              </a:solidFill>
              <a:latin typeface="Playfair Display"/>
              <a:ea typeface="Playfair Display"/>
              <a:cs typeface="Playfair Display"/>
              <a:sym typeface="Playfair Display"/>
            </a:endParaRPr>
          </a:p>
          <a:p>
            <a:pPr indent="0" lvl="0" marL="0" rtl="0" algn="l">
              <a:lnSpc>
                <a:spcPct val="115000"/>
              </a:lnSpc>
              <a:spcBef>
                <a:spcPts val="1000"/>
              </a:spcBef>
              <a:spcAft>
                <a:spcPts val="1000"/>
              </a:spcAft>
              <a:buClr>
                <a:schemeClr val="dk1"/>
              </a:buClr>
              <a:buSzPts val="1100"/>
              <a:buFont typeface="Arial"/>
              <a:buNone/>
            </a:pPr>
            <a:r>
              <a:rPr lang="en" sz="1600">
                <a:solidFill>
                  <a:schemeClr val="dk1"/>
                </a:solidFill>
                <a:latin typeface="Playfair Display"/>
                <a:ea typeface="Playfair Display"/>
                <a:cs typeface="Playfair Display"/>
                <a:sym typeface="Playfair Display"/>
              </a:rPr>
              <a:t>This is the natural state of mankind and it is totally dependent on the State.</a:t>
            </a:r>
            <a:endParaRPr sz="1600">
              <a:latin typeface="Playfair Display"/>
              <a:ea typeface="Playfair Display"/>
              <a:cs typeface="Playfair Display"/>
              <a:sym typeface="Playfair Display"/>
            </a:endParaRPr>
          </a:p>
        </p:txBody>
      </p:sp>
      <p:sp>
        <p:nvSpPr>
          <p:cNvPr id="156" name="Google Shape;156;p23"/>
          <p:cNvSpPr txBox="1"/>
          <p:nvPr/>
        </p:nvSpPr>
        <p:spPr>
          <a:xfrm>
            <a:off x="266350" y="5208175"/>
            <a:ext cx="8565600" cy="14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FF"/>
                </a:solidFill>
                <a:latin typeface="Playfair Display"/>
                <a:ea typeface="Playfair Display"/>
                <a:cs typeface="Playfair Display"/>
                <a:sym typeface="Playfair Display"/>
              </a:rPr>
              <a:t>La transition dans la gouvernance du système d'irrigation peut être expliquée par Ostrom et Gardner, où le gouvernement reprend les biens communs et les appropriateurs sont piégés dans l'état de nature hobbesien (Ostrom &amp; Gardner, 1993).</a:t>
            </a:r>
            <a:endParaRPr sz="1600">
              <a:solidFill>
                <a:srgbClr val="0000FF"/>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rgbClr val="0000FF"/>
              </a:solidFill>
              <a:latin typeface="Playfair Display"/>
              <a:ea typeface="Playfair Display"/>
              <a:cs typeface="Playfair Display"/>
              <a:sym typeface="Playfair Display"/>
            </a:endParaRPr>
          </a:p>
          <a:p>
            <a:pPr indent="0" lvl="0" marL="0" rtl="0" algn="l">
              <a:spcBef>
                <a:spcPts val="0"/>
              </a:spcBef>
              <a:spcAft>
                <a:spcPts val="0"/>
              </a:spcAft>
              <a:buNone/>
            </a:pPr>
            <a:r>
              <a:rPr lang="en" sz="1600">
                <a:solidFill>
                  <a:srgbClr val="0000FF"/>
                </a:solidFill>
                <a:latin typeface="Playfair Display"/>
                <a:ea typeface="Playfair Display"/>
                <a:cs typeface="Playfair Display"/>
                <a:sym typeface="Playfair Display"/>
              </a:rPr>
              <a:t>C’est l’état naturel de l’humanité qui dépend totalement de l’État.</a:t>
            </a:r>
            <a:endParaRPr sz="1600">
              <a:solidFill>
                <a:srgbClr val="0000FF"/>
              </a:solidFill>
              <a:latin typeface="Playfair Display"/>
              <a:ea typeface="Playfair Display"/>
              <a:cs typeface="Playfair Display"/>
              <a:sym typeface="Playfair Display"/>
            </a:endParaRPr>
          </a:p>
          <a:p>
            <a:pPr indent="0" lvl="0" marL="152400" marR="152400" rtl="0" algn="l">
              <a:lnSpc>
                <a:spcPct val="115000"/>
              </a:lnSpc>
              <a:spcBef>
                <a:spcPts val="0"/>
              </a:spcBef>
              <a:spcAft>
                <a:spcPts val="0"/>
              </a:spcAft>
              <a:buClr>
                <a:schemeClr val="dk1"/>
              </a:buClr>
              <a:buSzPts val="1100"/>
              <a:buFont typeface="Arial"/>
              <a:buNone/>
            </a:pPr>
            <a:r>
              <a:t/>
            </a:r>
            <a:endParaRPr sz="100">
              <a:solidFill>
                <a:srgbClr val="222222"/>
              </a:solidFill>
              <a:highlight>
                <a:srgbClr val="F8F9FA"/>
              </a:highlight>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nvSpPr>
        <p:spPr>
          <a:xfrm>
            <a:off x="475875" y="2620075"/>
            <a:ext cx="7001700" cy="13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Impact"/>
                <a:ea typeface="Impact"/>
                <a:cs typeface="Impact"/>
                <a:sym typeface="Impact"/>
              </a:rPr>
              <a:t>Findings : </a:t>
            </a:r>
            <a:r>
              <a:rPr lang="en" sz="3000">
                <a:solidFill>
                  <a:schemeClr val="dk1"/>
                </a:solidFill>
                <a:latin typeface="Impact"/>
                <a:ea typeface="Impact"/>
                <a:cs typeface="Impact"/>
                <a:sym typeface="Impact"/>
              </a:rPr>
              <a:t>Changing </a:t>
            </a:r>
            <a:r>
              <a:rPr lang="en" sz="3000">
                <a:solidFill>
                  <a:schemeClr val="dk1"/>
                </a:solidFill>
                <a:latin typeface="Impact"/>
                <a:ea typeface="Impact"/>
                <a:cs typeface="Impact"/>
                <a:sym typeface="Impact"/>
              </a:rPr>
              <a:t>structures</a:t>
            </a:r>
            <a:r>
              <a:rPr lang="en" sz="3000">
                <a:solidFill>
                  <a:schemeClr val="dk1"/>
                </a:solidFill>
                <a:latin typeface="Impact"/>
                <a:ea typeface="Impact"/>
                <a:cs typeface="Impact"/>
                <a:sym typeface="Impact"/>
              </a:rPr>
              <a:t>, Livelihoods and Social Relations. </a:t>
            </a:r>
            <a:endParaRPr sz="3000">
              <a:solidFill>
                <a:schemeClr val="dk1"/>
              </a:solidFill>
              <a:latin typeface="Impact"/>
              <a:ea typeface="Impact"/>
              <a:cs typeface="Impact"/>
              <a:sym typeface="Impact"/>
            </a:endParaRPr>
          </a:p>
        </p:txBody>
      </p:sp>
      <p:sp>
        <p:nvSpPr>
          <p:cNvPr id="162" name="Google Shape;162;p24"/>
          <p:cNvSpPr txBox="1"/>
          <p:nvPr/>
        </p:nvSpPr>
        <p:spPr>
          <a:xfrm>
            <a:off x="510100" y="3800400"/>
            <a:ext cx="7001700" cy="13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FF"/>
                </a:solidFill>
                <a:highlight>
                  <a:srgbClr val="F8F9FA"/>
                </a:highlight>
                <a:latin typeface="Impact"/>
                <a:ea typeface="Impact"/>
                <a:cs typeface="Impact"/>
                <a:sym typeface="Impact"/>
              </a:rPr>
              <a:t>Constatations: structures changeantes, moyens de subsistance et relations sociales.</a:t>
            </a:r>
            <a:endParaRPr sz="3000">
              <a:solidFill>
                <a:srgbClr val="0000FF"/>
              </a:solidFill>
              <a:latin typeface="Impact"/>
              <a:ea typeface="Impact"/>
              <a:cs typeface="Impact"/>
              <a:sym typeface="Impact"/>
            </a:endParaRPr>
          </a:p>
          <a:p>
            <a:pPr indent="0" lvl="0" marL="0" rtl="0" algn="l">
              <a:spcBef>
                <a:spcPts val="0"/>
              </a:spcBef>
              <a:spcAft>
                <a:spcPts val="0"/>
              </a:spcAft>
              <a:buNone/>
            </a:pPr>
            <a:r>
              <a:t/>
            </a:r>
            <a:endParaRPr sz="3000">
              <a:solidFill>
                <a:srgbClr val="0000FF"/>
              </a:solidFill>
              <a:latin typeface="Impact"/>
              <a:ea typeface="Impact"/>
              <a:cs typeface="Impact"/>
              <a:sym typeface="Impact"/>
            </a:endParaRPr>
          </a:p>
        </p:txBody>
      </p:sp>
      <p:cxnSp>
        <p:nvCxnSpPr>
          <p:cNvPr id="163" name="Google Shape;163;p24"/>
          <p:cNvCxnSpPr/>
          <p:nvPr/>
        </p:nvCxnSpPr>
        <p:spPr>
          <a:xfrm>
            <a:off x="568050" y="3752600"/>
            <a:ext cx="76698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5"/>
          <p:cNvPicPr preferRelativeResize="0"/>
          <p:nvPr/>
        </p:nvPicPr>
        <p:blipFill>
          <a:blip r:embed="rId3">
            <a:alphaModFix/>
          </a:blip>
          <a:stretch>
            <a:fillRect/>
          </a:stretch>
        </p:blipFill>
        <p:spPr>
          <a:xfrm>
            <a:off x="4520900" y="-651525"/>
            <a:ext cx="4623100" cy="4209810"/>
          </a:xfrm>
          <a:prstGeom prst="rect">
            <a:avLst/>
          </a:prstGeom>
          <a:noFill/>
          <a:ln>
            <a:noFill/>
          </a:ln>
        </p:spPr>
      </p:pic>
      <p:pic>
        <p:nvPicPr>
          <p:cNvPr id="169" name="Google Shape;169;p25"/>
          <p:cNvPicPr preferRelativeResize="0"/>
          <p:nvPr/>
        </p:nvPicPr>
        <p:blipFill>
          <a:blip r:embed="rId4">
            <a:alphaModFix/>
          </a:blip>
          <a:stretch>
            <a:fillRect/>
          </a:stretch>
        </p:blipFill>
        <p:spPr>
          <a:xfrm>
            <a:off x="-10" y="-604975"/>
            <a:ext cx="4520908" cy="4116699"/>
          </a:xfrm>
          <a:prstGeom prst="rect">
            <a:avLst/>
          </a:prstGeom>
          <a:noFill/>
          <a:ln>
            <a:noFill/>
          </a:ln>
        </p:spPr>
      </p:pic>
      <p:sp>
        <p:nvSpPr>
          <p:cNvPr id="170" name="Google Shape;170;p25"/>
          <p:cNvSpPr txBox="1"/>
          <p:nvPr/>
        </p:nvSpPr>
        <p:spPr>
          <a:xfrm>
            <a:off x="98400" y="3455725"/>
            <a:ext cx="8369700" cy="1623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Playfair Display"/>
              <a:buChar char="-"/>
            </a:pPr>
            <a:r>
              <a:rPr lang="en" sz="1600">
                <a:latin typeface="Playfair Display"/>
                <a:ea typeface="Playfair Display"/>
                <a:cs typeface="Playfair Display"/>
                <a:sym typeface="Playfair Display"/>
              </a:rPr>
              <a:t>There is significant reduction in flow rate of water, soil moisture which is impacting agriculture. </a:t>
            </a:r>
            <a:endParaRPr sz="1600">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Char char="-"/>
            </a:pPr>
            <a:r>
              <a:rPr lang="en" sz="1600">
                <a:latin typeface="Playfair Display"/>
                <a:ea typeface="Playfair Display"/>
                <a:cs typeface="Playfair Display"/>
                <a:sym typeface="Playfair Display"/>
              </a:rPr>
              <a:t>Members of community are not involved in construction or repairing of the Kuhls. Hence, the community ownership of the irrigation systems is on decline. </a:t>
            </a:r>
            <a:endParaRPr sz="1600">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Char char="-"/>
            </a:pPr>
            <a:r>
              <a:rPr lang="en" sz="1600">
                <a:latin typeface="Playfair Display"/>
                <a:ea typeface="Playfair Display"/>
                <a:cs typeface="Playfair Display"/>
                <a:sym typeface="Playfair Display"/>
              </a:rPr>
              <a:t>Various kuhls in the region are dried up when water is stocked in the weir and they flood when the water is released for hydropower production. </a:t>
            </a:r>
            <a:endParaRPr sz="1600">
              <a:latin typeface="Playfair Display"/>
              <a:ea typeface="Playfair Display"/>
              <a:cs typeface="Playfair Display"/>
              <a:sym typeface="Playfair Display"/>
            </a:endParaRPr>
          </a:p>
          <a:p>
            <a:pPr indent="0" lvl="0" marL="457200" rtl="0" algn="l">
              <a:spcBef>
                <a:spcPts val="0"/>
              </a:spcBef>
              <a:spcAft>
                <a:spcPts val="0"/>
              </a:spcAft>
              <a:buNone/>
            </a:pPr>
            <a:r>
              <a:t/>
            </a:r>
            <a:endParaRPr sz="1600"/>
          </a:p>
        </p:txBody>
      </p:sp>
      <p:sp>
        <p:nvSpPr>
          <p:cNvPr id="171" name="Google Shape;171;p25"/>
          <p:cNvSpPr txBox="1"/>
          <p:nvPr/>
        </p:nvSpPr>
        <p:spPr>
          <a:xfrm>
            <a:off x="86850" y="4957950"/>
            <a:ext cx="8817900" cy="1091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Il y a une réduction significative du débit d'eau et de l'humidité du sol, ce qui a un impact sur l'agriculture.</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membres de la communauté ne participent pas à la construction ou à la réparation des Kuhl. Par conséquent, la propriété communautaire des systèmes d’irrigation est en déclin.</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Différents kuhls de la région sont asséchés lorsque l’eau est stockée dans le barrage et s’inondent lorsqu’ils sont libérés pour la production d’énergie hydroélectrique.</a:t>
            </a:r>
            <a:endParaRPr sz="1600">
              <a:solidFill>
                <a:srgbClr val="0000FF"/>
              </a:solidFill>
              <a:latin typeface="Playfair Display"/>
              <a:ea typeface="Playfair Display"/>
              <a:cs typeface="Playfair Display"/>
              <a:sym typeface="Playfair Displ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id="176" name="Google Shape;176;p26" title="VID-20150111-00035.MP4">
            <a:hlinkClick r:id="rId3"/>
          </p:cNvPr>
          <p:cNvPicPr preferRelativeResize="0"/>
          <p:nvPr/>
        </p:nvPicPr>
        <p:blipFill>
          <a:blip r:embed="rId4">
            <a:alphaModFix/>
          </a:blip>
          <a:stretch>
            <a:fillRect/>
          </a:stretch>
        </p:blipFill>
        <p:spPr>
          <a:xfrm>
            <a:off x="0" y="0"/>
            <a:ext cx="4631024" cy="3087375"/>
          </a:xfrm>
          <a:prstGeom prst="rect">
            <a:avLst/>
          </a:prstGeom>
          <a:noFill/>
          <a:ln>
            <a:noFill/>
          </a:ln>
        </p:spPr>
      </p:pic>
      <p:pic>
        <p:nvPicPr>
          <p:cNvPr id="177" name="Google Shape;177;p26" title="VID-20150111-00036.MP4">
            <a:hlinkClick r:id="rId5"/>
          </p:cNvPr>
          <p:cNvPicPr preferRelativeResize="0"/>
          <p:nvPr/>
        </p:nvPicPr>
        <p:blipFill>
          <a:blip r:embed="rId6">
            <a:alphaModFix/>
          </a:blip>
          <a:stretch>
            <a:fillRect/>
          </a:stretch>
        </p:blipFill>
        <p:spPr>
          <a:xfrm>
            <a:off x="4449975" y="-28001"/>
            <a:ext cx="4694024" cy="3129375"/>
          </a:xfrm>
          <a:prstGeom prst="rect">
            <a:avLst/>
          </a:prstGeom>
          <a:noFill/>
          <a:ln>
            <a:noFill/>
          </a:ln>
        </p:spPr>
      </p:pic>
      <p:sp>
        <p:nvSpPr>
          <p:cNvPr id="178" name="Google Shape;178;p26"/>
          <p:cNvSpPr txBox="1"/>
          <p:nvPr/>
        </p:nvSpPr>
        <p:spPr>
          <a:xfrm>
            <a:off x="126400" y="3334325"/>
            <a:ext cx="8887500" cy="1497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There is significant impact on the </a:t>
            </a:r>
            <a:r>
              <a:rPr i="1" lang="en" sz="1600">
                <a:solidFill>
                  <a:schemeClr val="dk1"/>
                </a:solidFill>
                <a:latin typeface="Playfair Display"/>
                <a:ea typeface="Playfair Display"/>
                <a:cs typeface="Playfair Display"/>
                <a:sym typeface="Playfair Display"/>
              </a:rPr>
              <a:t>Gherats </a:t>
            </a:r>
            <a:r>
              <a:rPr lang="en" sz="1600">
                <a:solidFill>
                  <a:schemeClr val="dk1"/>
                </a:solidFill>
                <a:latin typeface="Playfair Display"/>
                <a:ea typeface="Playfair Display"/>
                <a:cs typeface="Playfair Display"/>
                <a:sym typeface="Playfair Display"/>
              </a:rPr>
              <a:t>( water mills) sure to reduced flow in Kuhls.  </a:t>
            </a:r>
            <a:endParaRPr sz="1600">
              <a:solidFill>
                <a:schemeClr val="dk1"/>
              </a:solidFill>
              <a:latin typeface="Playfair Display"/>
              <a:ea typeface="Playfair Display"/>
              <a:cs typeface="Playfair Display"/>
              <a:sym typeface="Playfair Display"/>
            </a:endParaRPr>
          </a:p>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pathways for shepards are impacted, sheeps fall into the drain and are not able to come out impacting livelihood of the shepherds. </a:t>
            </a:r>
            <a:endParaRPr sz="1600">
              <a:solidFill>
                <a:schemeClr val="dk1"/>
              </a:solidFill>
              <a:latin typeface="Playfair Display"/>
              <a:ea typeface="Playfair Display"/>
              <a:cs typeface="Playfair Display"/>
              <a:sym typeface="Playfair Display"/>
            </a:endParaRPr>
          </a:p>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Kohli’s and Kuhl committee is losing its value in the village because many landowners are leaving their land fallow. </a:t>
            </a:r>
            <a:endParaRPr sz="16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rPr lang="en" sz="1600">
                <a:solidFill>
                  <a:schemeClr val="dk1"/>
                </a:solidFill>
                <a:latin typeface="Playfair Display"/>
                <a:ea typeface="Playfair Display"/>
                <a:cs typeface="Playfair Display"/>
                <a:sym typeface="Playfair Display"/>
              </a:rPr>
              <a:t> </a:t>
            </a:r>
            <a:endParaRPr sz="1600">
              <a:solidFill>
                <a:schemeClr val="dk1"/>
              </a:solidFill>
              <a:latin typeface="Playfair Display"/>
              <a:ea typeface="Playfair Display"/>
              <a:cs typeface="Playfair Display"/>
              <a:sym typeface="Playfair Display"/>
            </a:endParaRPr>
          </a:p>
          <a:p>
            <a:pPr indent="0" lvl="0" marL="0" rtl="0" algn="l">
              <a:spcBef>
                <a:spcPts val="0"/>
              </a:spcBef>
              <a:spcAft>
                <a:spcPts val="0"/>
              </a:spcAft>
              <a:buClr>
                <a:schemeClr val="dk1"/>
              </a:buClr>
              <a:buSzPts val="1100"/>
              <a:buFont typeface="Arial"/>
              <a:buNone/>
            </a:pPr>
            <a:r>
              <a:t/>
            </a:r>
            <a:endParaRPr sz="16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chemeClr val="dk1"/>
              </a:solidFill>
              <a:latin typeface="Playfair Display"/>
              <a:ea typeface="Playfair Display"/>
              <a:cs typeface="Playfair Display"/>
              <a:sym typeface="Playfair Display"/>
            </a:endParaRPr>
          </a:p>
        </p:txBody>
      </p:sp>
      <p:sp>
        <p:nvSpPr>
          <p:cNvPr id="179" name="Google Shape;179;p26"/>
          <p:cNvSpPr txBox="1"/>
          <p:nvPr/>
        </p:nvSpPr>
        <p:spPr>
          <a:xfrm>
            <a:off x="126400" y="4915875"/>
            <a:ext cx="8523600" cy="1763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Il y a un impact significatif sur les Gherats (moulins à eau) qui entraînera une réduction du débit à Kuhls.</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voies d'accès des bergers sont touchées, les moutons tombent dans les égouts et ne peuvent pas en sortir, ce qui a une incidence sur les moyens de subsistance des bergers.</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comités de Kohli et de Kuhl perdent leur valeur dans le village car de nombreux propriétaires laissent leurs terres en jachère.</a:t>
            </a:r>
            <a:endParaRPr sz="1600">
              <a:solidFill>
                <a:srgbClr val="0000FF"/>
              </a:solidFill>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7"/>
          <p:cNvSpPr txBox="1"/>
          <p:nvPr/>
        </p:nvSpPr>
        <p:spPr>
          <a:xfrm>
            <a:off x="4013650" y="444767"/>
            <a:ext cx="4540800" cy="21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27"/>
          <p:cNvPicPr preferRelativeResize="0"/>
          <p:nvPr/>
        </p:nvPicPr>
        <p:blipFill>
          <a:blip r:embed="rId3">
            <a:alphaModFix/>
          </a:blip>
          <a:stretch>
            <a:fillRect/>
          </a:stretch>
        </p:blipFill>
        <p:spPr>
          <a:xfrm>
            <a:off x="0" y="0"/>
            <a:ext cx="7998801"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8"/>
          <p:cNvSpPr txBox="1"/>
          <p:nvPr/>
        </p:nvSpPr>
        <p:spPr>
          <a:xfrm>
            <a:off x="4013650" y="444767"/>
            <a:ext cx="4540800" cy="21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p28"/>
          <p:cNvCxnSpPr/>
          <p:nvPr/>
        </p:nvCxnSpPr>
        <p:spPr>
          <a:xfrm>
            <a:off x="994200" y="518025"/>
            <a:ext cx="7091100" cy="0"/>
          </a:xfrm>
          <a:prstGeom prst="straightConnector1">
            <a:avLst/>
          </a:prstGeom>
          <a:noFill/>
          <a:ln cap="flat" cmpd="sng" w="9525">
            <a:solidFill>
              <a:schemeClr val="dk2"/>
            </a:solidFill>
            <a:prstDash val="solid"/>
            <a:round/>
            <a:headEnd len="med" w="med" type="none"/>
            <a:tailEnd len="med" w="med" type="none"/>
          </a:ln>
        </p:spPr>
      </p:cxnSp>
      <p:sp>
        <p:nvSpPr>
          <p:cNvPr id="192" name="Google Shape;192;p28"/>
          <p:cNvSpPr txBox="1"/>
          <p:nvPr/>
        </p:nvSpPr>
        <p:spPr>
          <a:xfrm>
            <a:off x="1026450" y="645642"/>
            <a:ext cx="7026600" cy="1205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600">
                <a:solidFill>
                  <a:schemeClr val="dk1"/>
                </a:solidFill>
                <a:latin typeface="Playfair Display"/>
                <a:ea typeface="Playfair Display"/>
                <a:cs typeface="Playfair Display"/>
                <a:sym typeface="Playfair Display"/>
              </a:rPr>
              <a:t>“Robustness of the socio-ecological system is dependent upon the strategic interaction that takes place among the various subsets.” </a:t>
            </a:r>
            <a:r>
              <a:rPr lang="en" sz="1600">
                <a:solidFill>
                  <a:schemeClr val="dk1"/>
                </a:solidFill>
                <a:latin typeface="Playfair Display"/>
                <a:ea typeface="Playfair Display"/>
                <a:cs typeface="Playfair Display"/>
                <a:sym typeface="Playfair Display"/>
              </a:rPr>
              <a:t> In order to ensure that the system is robust, we have to understand that  the adaptation the system will undergo certain transformation and in the process of adaptation, it will trade off some of its societal attributes and some of its physical attributes while keeping its objective intact.</a:t>
            </a:r>
            <a:endParaRPr sz="1600">
              <a:latin typeface="Playfair Display"/>
              <a:ea typeface="Playfair Display"/>
              <a:cs typeface="Playfair Display"/>
              <a:sym typeface="Playfair Display"/>
            </a:endParaRPr>
          </a:p>
          <a:p>
            <a:pPr indent="0" lvl="0" marL="0" rtl="0" algn="l">
              <a:spcBef>
                <a:spcPts val="1000"/>
              </a:spcBef>
              <a:spcAft>
                <a:spcPts val="0"/>
              </a:spcAft>
              <a:buNone/>
            </a:pPr>
            <a:r>
              <a:t/>
            </a:r>
            <a:endParaRPr>
              <a:latin typeface="Vollkorn"/>
              <a:ea typeface="Vollkorn"/>
              <a:cs typeface="Vollkorn"/>
              <a:sym typeface="Vollkorn"/>
            </a:endParaRPr>
          </a:p>
          <a:p>
            <a:pPr indent="0" lvl="0" marL="0" rtl="0" algn="l">
              <a:spcBef>
                <a:spcPts val="0"/>
              </a:spcBef>
              <a:spcAft>
                <a:spcPts val="0"/>
              </a:spcAft>
              <a:buNone/>
            </a:pPr>
            <a:r>
              <a:t/>
            </a:r>
            <a:endParaRPr>
              <a:latin typeface="Vollkorn"/>
              <a:ea typeface="Vollkorn"/>
              <a:cs typeface="Vollkorn"/>
              <a:sym typeface="Vollkorn"/>
            </a:endParaRPr>
          </a:p>
        </p:txBody>
      </p:sp>
      <p:cxnSp>
        <p:nvCxnSpPr>
          <p:cNvPr id="193" name="Google Shape;193;p28"/>
          <p:cNvCxnSpPr/>
          <p:nvPr/>
        </p:nvCxnSpPr>
        <p:spPr>
          <a:xfrm>
            <a:off x="848925" y="2639883"/>
            <a:ext cx="7091100" cy="0"/>
          </a:xfrm>
          <a:prstGeom prst="straightConnector1">
            <a:avLst/>
          </a:prstGeom>
          <a:noFill/>
          <a:ln cap="flat" cmpd="sng" w="9525">
            <a:solidFill>
              <a:schemeClr val="dk2"/>
            </a:solidFill>
            <a:prstDash val="solid"/>
            <a:round/>
            <a:headEnd len="med" w="med" type="none"/>
            <a:tailEnd len="med" w="med" type="none"/>
          </a:ln>
        </p:spPr>
      </p:cxnSp>
      <p:sp>
        <p:nvSpPr>
          <p:cNvPr id="194" name="Google Shape;194;p28"/>
          <p:cNvSpPr txBox="1"/>
          <p:nvPr/>
        </p:nvSpPr>
        <p:spPr>
          <a:xfrm>
            <a:off x="966150" y="3276750"/>
            <a:ext cx="7207800" cy="2547300"/>
          </a:xfrm>
          <a:prstGeom prst="rect">
            <a:avLst/>
          </a:prstGeom>
          <a:noFill/>
          <a:ln>
            <a:noFill/>
          </a:ln>
        </p:spPr>
        <p:txBody>
          <a:bodyPr anchorCtr="0" anchor="t" bIns="91425" lIns="91425" spcFirstLastPara="1" rIns="91425" wrap="square" tIns="91425">
            <a:noAutofit/>
          </a:bodyPr>
          <a:lstStyle/>
          <a:p>
            <a:pPr indent="0" lvl="0" marL="152400" marR="152400" rtl="0" algn="ctr">
              <a:lnSpc>
                <a:spcPct val="150000"/>
              </a:lnSpc>
              <a:spcBef>
                <a:spcPts val="0"/>
              </a:spcBef>
              <a:spcAft>
                <a:spcPts val="0"/>
              </a:spcAft>
              <a:buClr>
                <a:schemeClr val="dk1"/>
              </a:buClr>
              <a:buSzPts val="1100"/>
              <a:buFont typeface="Arial"/>
              <a:buNone/>
            </a:pPr>
            <a:r>
              <a:rPr lang="en" sz="1600">
                <a:solidFill>
                  <a:srgbClr val="0000FF"/>
                </a:solidFill>
                <a:latin typeface="Playfair Display"/>
                <a:ea typeface="Playfair Display"/>
                <a:cs typeface="Playfair Display"/>
                <a:sym typeface="Playfair Display"/>
              </a:rPr>
              <a:t>"La solidité du système socio-écologique dépend de l'interaction stratégique qui se produit entre les différents sous-ensembles." d’adaptation, elle échangera certains de ses attributs sociétaux et certains de ses attributs physiques tout en préservant son objectif.</a:t>
            </a:r>
            <a:endParaRPr sz="1600">
              <a:solidFill>
                <a:srgbClr val="0000FF"/>
              </a:solidFill>
              <a:latin typeface="Playfair Display"/>
              <a:ea typeface="Playfair Display"/>
              <a:cs typeface="Playfair Display"/>
              <a:sym typeface="Playfair Display"/>
            </a:endParaRPr>
          </a:p>
          <a:p>
            <a:pPr indent="0" lvl="0" marL="152400" marR="152400" rtl="0" algn="l">
              <a:lnSpc>
                <a:spcPct val="115000"/>
              </a:lnSpc>
              <a:spcBef>
                <a:spcPts val="0"/>
              </a:spcBef>
              <a:spcAft>
                <a:spcPts val="0"/>
              </a:spcAft>
              <a:buClr>
                <a:schemeClr val="dk1"/>
              </a:buClr>
              <a:buSzPts val="1100"/>
              <a:buFont typeface="Arial"/>
              <a:buNone/>
            </a:pPr>
            <a:r>
              <a:t/>
            </a:r>
            <a:endParaRPr sz="100">
              <a:solidFill>
                <a:srgbClr val="222222"/>
              </a:solidFill>
              <a:highlight>
                <a:srgbClr val="F8F9FA"/>
              </a:highlight>
            </a:endParaRPr>
          </a:p>
          <a:p>
            <a:pPr indent="0" lvl="0" marL="0" rtl="0" algn="l">
              <a:spcBef>
                <a:spcPts val="0"/>
              </a:spcBef>
              <a:spcAft>
                <a:spcPts val="0"/>
              </a:spcAft>
              <a:buNone/>
            </a:pPr>
            <a:r>
              <a:t/>
            </a:r>
            <a:endParaRPr/>
          </a:p>
        </p:txBody>
      </p:sp>
      <p:cxnSp>
        <p:nvCxnSpPr>
          <p:cNvPr id="195" name="Google Shape;195;p28"/>
          <p:cNvCxnSpPr/>
          <p:nvPr/>
        </p:nvCxnSpPr>
        <p:spPr>
          <a:xfrm>
            <a:off x="1099088" y="3091725"/>
            <a:ext cx="7091100" cy="0"/>
          </a:xfrm>
          <a:prstGeom prst="straightConnector1">
            <a:avLst/>
          </a:prstGeom>
          <a:noFill/>
          <a:ln cap="flat" cmpd="sng" w="9525">
            <a:solidFill>
              <a:schemeClr val="dk2"/>
            </a:solidFill>
            <a:prstDash val="solid"/>
            <a:round/>
            <a:headEnd len="med" w="med" type="none"/>
            <a:tailEnd len="med" w="med" type="none"/>
          </a:ln>
        </p:spPr>
      </p:cxnSp>
      <p:cxnSp>
        <p:nvCxnSpPr>
          <p:cNvPr id="196" name="Google Shape;196;p28"/>
          <p:cNvCxnSpPr/>
          <p:nvPr/>
        </p:nvCxnSpPr>
        <p:spPr>
          <a:xfrm>
            <a:off x="953813" y="5213583"/>
            <a:ext cx="70911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9"/>
          <p:cNvSpPr txBox="1"/>
          <p:nvPr/>
        </p:nvSpPr>
        <p:spPr>
          <a:xfrm>
            <a:off x="447875" y="2284150"/>
            <a:ext cx="7001700" cy="13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solidFill>
                  <a:schemeClr val="dk1"/>
                </a:solidFill>
                <a:latin typeface="Impact"/>
                <a:ea typeface="Impact"/>
                <a:cs typeface="Impact"/>
                <a:sym typeface="Impact"/>
              </a:rPr>
              <a:t>Recommendations</a:t>
            </a:r>
            <a:endParaRPr b="1" sz="3000">
              <a:solidFill>
                <a:schemeClr val="dk1"/>
              </a:solidFill>
              <a:latin typeface="Impact"/>
              <a:ea typeface="Impact"/>
              <a:cs typeface="Impact"/>
              <a:sym typeface="Impact"/>
            </a:endParaRPr>
          </a:p>
          <a:p>
            <a:pPr indent="0" lvl="0" marL="0" rtl="0" algn="l">
              <a:spcBef>
                <a:spcPts val="0"/>
              </a:spcBef>
              <a:spcAft>
                <a:spcPts val="0"/>
              </a:spcAft>
              <a:buNone/>
            </a:pPr>
            <a:r>
              <a:t/>
            </a:r>
            <a:endParaRPr sz="3000">
              <a:solidFill>
                <a:schemeClr val="dk1"/>
              </a:solidFill>
              <a:latin typeface="Impact"/>
              <a:ea typeface="Impact"/>
              <a:cs typeface="Impact"/>
              <a:sym typeface="Impact"/>
            </a:endParaRPr>
          </a:p>
        </p:txBody>
      </p:sp>
      <p:sp>
        <p:nvSpPr>
          <p:cNvPr id="202" name="Google Shape;202;p29"/>
          <p:cNvSpPr txBox="1"/>
          <p:nvPr/>
        </p:nvSpPr>
        <p:spPr>
          <a:xfrm>
            <a:off x="447875" y="2538075"/>
            <a:ext cx="6256200" cy="13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3000">
              <a:solidFill>
                <a:srgbClr val="0000FF"/>
              </a:solidFill>
              <a:latin typeface="Impact"/>
              <a:ea typeface="Impact"/>
              <a:cs typeface="Impact"/>
              <a:sym typeface="Impact"/>
            </a:endParaRPr>
          </a:p>
          <a:p>
            <a:pPr indent="0" lvl="0" marL="0" rtl="0" algn="l">
              <a:spcBef>
                <a:spcPts val="0"/>
              </a:spcBef>
              <a:spcAft>
                <a:spcPts val="0"/>
              </a:spcAft>
              <a:buNone/>
            </a:pPr>
            <a:r>
              <a:rPr b="1" lang="en" sz="3000">
                <a:solidFill>
                  <a:srgbClr val="0000FF"/>
                </a:solidFill>
                <a:latin typeface="Impact"/>
                <a:ea typeface="Impact"/>
                <a:cs typeface="Impact"/>
                <a:sym typeface="Impact"/>
              </a:rPr>
              <a:t>Recommandations</a:t>
            </a:r>
            <a:endParaRPr b="1" sz="3000">
              <a:solidFill>
                <a:srgbClr val="0000FF"/>
              </a:solidFill>
              <a:latin typeface="Impact"/>
              <a:ea typeface="Impact"/>
              <a:cs typeface="Impact"/>
              <a:sym typeface="Impact"/>
            </a:endParaRPr>
          </a:p>
        </p:txBody>
      </p:sp>
      <p:cxnSp>
        <p:nvCxnSpPr>
          <p:cNvPr id="203" name="Google Shape;203;p29"/>
          <p:cNvCxnSpPr/>
          <p:nvPr/>
        </p:nvCxnSpPr>
        <p:spPr>
          <a:xfrm>
            <a:off x="616250" y="2940850"/>
            <a:ext cx="6466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0"/>
          <p:cNvSpPr txBox="1"/>
          <p:nvPr/>
        </p:nvSpPr>
        <p:spPr>
          <a:xfrm>
            <a:off x="143425" y="89100"/>
            <a:ext cx="4649700" cy="8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Vollkorn"/>
              <a:ea typeface="Vollkorn"/>
              <a:cs typeface="Vollkorn"/>
              <a:sym typeface="Vollkorn"/>
            </a:endParaRPr>
          </a:p>
        </p:txBody>
      </p:sp>
      <p:sp>
        <p:nvSpPr>
          <p:cNvPr id="209" name="Google Shape;209;p30"/>
          <p:cNvSpPr txBox="1"/>
          <p:nvPr/>
        </p:nvSpPr>
        <p:spPr>
          <a:xfrm>
            <a:off x="267450" y="256000"/>
            <a:ext cx="8564400" cy="26430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While State has been adopting measures to reconstruct the Kuhl systems or revive the existing system it should look forward to the strengthening of the core values within the newly formed social institutions. </a:t>
            </a:r>
            <a:endParaRPr sz="1600">
              <a:solidFill>
                <a:schemeClr val="dk1"/>
              </a:solidFill>
              <a:latin typeface="Playfair Display"/>
              <a:ea typeface="Playfair Display"/>
              <a:cs typeface="Playfair Display"/>
              <a:sym typeface="Playfair Display"/>
            </a:endParaRPr>
          </a:p>
          <a:p>
            <a:pPr indent="-330200" lvl="0" marL="457200" rtl="0" algn="l">
              <a:lnSpc>
                <a:spcPct val="115000"/>
              </a:lnSpc>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Customary rights around the kuhls, riwaj-i-abpashi, have evolved from the grounded perspective of the participants. These customary laws should be adopted within the legal discourse and should be used for appropriation of water, conflict resolution etc. These laws should also be used as an instrument to protect Kuhls from hydropower development. </a:t>
            </a:r>
            <a:endParaRPr sz="1600">
              <a:solidFill>
                <a:schemeClr val="dk1"/>
              </a:solidFill>
              <a:latin typeface="Playfair Display"/>
              <a:ea typeface="Playfair Display"/>
              <a:cs typeface="Playfair Display"/>
              <a:sym typeface="Playfair Display"/>
            </a:endParaRPr>
          </a:p>
          <a:p>
            <a:pPr indent="0" lvl="0" marL="0" rtl="0" algn="l">
              <a:lnSpc>
                <a:spcPct val="115000"/>
              </a:lnSpc>
              <a:spcBef>
                <a:spcPts val="0"/>
              </a:spcBef>
              <a:spcAft>
                <a:spcPts val="1000"/>
              </a:spcAft>
              <a:buNone/>
            </a:pPr>
            <a:r>
              <a:t/>
            </a:r>
            <a:endParaRPr sz="1600">
              <a:latin typeface="Playfair Display"/>
              <a:ea typeface="Playfair Display"/>
              <a:cs typeface="Playfair Display"/>
              <a:sym typeface="Playfair Display"/>
            </a:endParaRPr>
          </a:p>
        </p:txBody>
      </p:sp>
      <p:sp>
        <p:nvSpPr>
          <p:cNvPr id="210" name="Google Shape;210;p30"/>
          <p:cNvSpPr txBox="1"/>
          <p:nvPr/>
        </p:nvSpPr>
        <p:spPr>
          <a:xfrm>
            <a:off x="532275" y="3010825"/>
            <a:ext cx="8159700" cy="3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0"/>
          <p:cNvSpPr txBox="1"/>
          <p:nvPr/>
        </p:nvSpPr>
        <p:spPr>
          <a:xfrm>
            <a:off x="224375" y="3038825"/>
            <a:ext cx="8607600" cy="303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600">
              <a:solidFill>
                <a:srgbClr val="0000FF"/>
              </a:solidFill>
              <a:latin typeface="Playfair Display"/>
              <a:ea typeface="Playfair Display"/>
              <a:cs typeface="Playfair Display"/>
              <a:sym typeface="Playfair Display"/>
            </a:endParaRPr>
          </a:p>
          <a:p>
            <a:pPr indent="-330200" lvl="0" marL="457200" rtl="0" algn="l">
              <a:lnSpc>
                <a:spcPct val="115000"/>
              </a:lnSpc>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Tandis que l'État a adopté des mesures pour reconstruire les systèmes de Kuhl ou revitaliser le système existant, il devrait envisager le renforcement des valeurs fondamentales au sein des institutions sociales nouvellement créées.</a:t>
            </a:r>
            <a:endParaRPr sz="1600">
              <a:solidFill>
                <a:srgbClr val="0000FF"/>
              </a:solidFill>
              <a:latin typeface="Playfair Display"/>
              <a:ea typeface="Playfair Display"/>
              <a:cs typeface="Playfair Display"/>
              <a:sym typeface="Playfair Display"/>
            </a:endParaRPr>
          </a:p>
          <a:p>
            <a:pPr indent="-330200" lvl="0" marL="457200" rtl="0" algn="l">
              <a:lnSpc>
                <a:spcPct val="115000"/>
              </a:lnSpc>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droits coutumiers autour du kuhl, le riwaj-i-abpashi, ont évolué du point de vue des participants. Ces lois coutumières devraient être adoptées dans le cadre du discours juridique et devraient être utilisées pour l'appropriation de l'eau, la résolution des conflits, etc. Ces lois devraient également être utilisées comme un instrument pour protéger les Kuhl du développement de l'hydroélectricité.</a:t>
            </a:r>
            <a:endParaRPr sz="1600">
              <a:solidFill>
                <a:srgbClr val="0000FF"/>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sz="1600">
              <a:solidFill>
                <a:srgbClr val="0000FF"/>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sz="1600">
              <a:solidFill>
                <a:srgbClr val="0000FF"/>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1"/>
          <p:cNvSpPr txBox="1"/>
          <p:nvPr/>
        </p:nvSpPr>
        <p:spPr>
          <a:xfrm>
            <a:off x="143425" y="89100"/>
            <a:ext cx="4649700" cy="8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latin typeface="Vollkorn"/>
              <a:ea typeface="Vollkorn"/>
              <a:cs typeface="Vollkorn"/>
              <a:sym typeface="Vollkorn"/>
            </a:endParaRPr>
          </a:p>
        </p:txBody>
      </p:sp>
      <p:sp>
        <p:nvSpPr>
          <p:cNvPr id="217" name="Google Shape;217;p31"/>
          <p:cNvSpPr txBox="1"/>
          <p:nvPr/>
        </p:nvSpPr>
        <p:spPr>
          <a:xfrm>
            <a:off x="267450" y="256000"/>
            <a:ext cx="8564400" cy="48348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Hydropower Policies in India currently supports the developer and little emphasis is given on protecting agrarian issues. For any further hydropower development, the socio-impact assessment should look into the impact on Kuhl irrigation systems, Gherats etc. </a:t>
            </a:r>
            <a:endParaRPr sz="1600">
              <a:solidFill>
                <a:schemeClr val="dk1"/>
              </a:solidFill>
              <a:latin typeface="Playfair Display"/>
              <a:ea typeface="Playfair Display"/>
              <a:cs typeface="Playfair Display"/>
              <a:sym typeface="Playfair Display"/>
            </a:endParaRPr>
          </a:p>
          <a:p>
            <a:pPr indent="-330200" lvl="0" marL="457200" rtl="0" algn="l">
              <a:lnSpc>
                <a:spcPct val="115000"/>
              </a:lnSpc>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Kuhls committees, should be retained as water user association and should be legitimized. The State department should see the Kuhls committees as custodian of the irrigation systems. </a:t>
            </a:r>
            <a:endParaRPr sz="1600">
              <a:solidFill>
                <a:schemeClr val="dk1"/>
              </a:solidFill>
              <a:latin typeface="Playfair Display"/>
              <a:ea typeface="Playfair Display"/>
              <a:cs typeface="Playfair Display"/>
              <a:sym typeface="Playfair Display"/>
            </a:endParaRPr>
          </a:p>
          <a:p>
            <a:pPr indent="0" lvl="0" marL="0" rtl="0" algn="l">
              <a:lnSpc>
                <a:spcPct val="115000"/>
              </a:lnSpc>
              <a:spcBef>
                <a:spcPts val="1000"/>
              </a:spcBef>
              <a:spcAft>
                <a:spcPts val="1000"/>
              </a:spcAft>
              <a:buNone/>
            </a:pPr>
            <a:r>
              <a:t/>
            </a:r>
            <a:endParaRPr sz="1600">
              <a:latin typeface="Playfair Display"/>
              <a:ea typeface="Playfair Display"/>
              <a:cs typeface="Playfair Display"/>
              <a:sym typeface="Playfair Display"/>
            </a:endParaRPr>
          </a:p>
        </p:txBody>
      </p:sp>
      <p:sp>
        <p:nvSpPr>
          <p:cNvPr id="218" name="Google Shape;218;p31"/>
          <p:cNvSpPr txBox="1"/>
          <p:nvPr/>
        </p:nvSpPr>
        <p:spPr>
          <a:xfrm>
            <a:off x="350325" y="2926850"/>
            <a:ext cx="8663400" cy="3666900"/>
          </a:xfrm>
          <a:prstGeom prst="rect">
            <a:avLst/>
          </a:prstGeom>
          <a:noFill/>
          <a:ln>
            <a:noFill/>
          </a:ln>
        </p:spPr>
        <p:txBody>
          <a:bodyPr anchorCtr="0" anchor="t" bIns="91425" lIns="91425" spcFirstLastPara="1" rIns="91425" wrap="square" tIns="91425">
            <a:noAutofit/>
          </a:bodyPr>
          <a:lstStyle/>
          <a:p>
            <a:pPr indent="-330200" lvl="0" marL="457200" marR="152400" rtl="0" algn="l">
              <a:lnSpc>
                <a:spcPct val="115000"/>
              </a:lnSpc>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politiques relatives à l'hydroélectricité en Inde soutiennent actuellement le développeur et peu d'attention est accordée à la protection des questions agraires. Pour tout développement futur de l’énergie hydroélectrique, l’évaluation de l’impact social devrait porter sur l’impact sur les systèmes d’irrigation de Kuhl, Gherats, etc.</a:t>
            </a:r>
            <a:endParaRPr sz="1600">
              <a:solidFill>
                <a:srgbClr val="0000FF"/>
              </a:solidFill>
              <a:latin typeface="Playfair Display"/>
              <a:ea typeface="Playfair Display"/>
              <a:cs typeface="Playfair Display"/>
              <a:sym typeface="Playfair Display"/>
            </a:endParaRPr>
          </a:p>
          <a:p>
            <a:pPr indent="0" lvl="0" marL="457200" marR="152400" rtl="0" algn="l">
              <a:lnSpc>
                <a:spcPct val="115000"/>
              </a:lnSpc>
              <a:spcBef>
                <a:spcPts val="0"/>
              </a:spcBef>
              <a:spcAft>
                <a:spcPts val="0"/>
              </a:spcAft>
              <a:buNone/>
            </a:pPr>
            <a:r>
              <a:t/>
            </a:r>
            <a:endParaRPr sz="1600">
              <a:solidFill>
                <a:srgbClr val="0000FF"/>
              </a:solidFill>
              <a:latin typeface="Playfair Display"/>
              <a:ea typeface="Playfair Display"/>
              <a:cs typeface="Playfair Display"/>
              <a:sym typeface="Playfair Display"/>
            </a:endParaRPr>
          </a:p>
          <a:p>
            <a:pPr indent="-330200" lvl="0" marL="457200" rtl="0" algn="l">
              <a:lnSpc>
                <a:spcPct val="115000"/>
              </a:lnSpc>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The Kuhls committees, should be retained as water user association and should be legitimized. The State department should see the Kuhls committees as custodian of the irrigation systems. </a:t>
            </a:r>
            <a:endParaRPr sz="1600">
              <a:solidFill>
                <a:srgbClr val="0000FF"/>
              </a:solidFill>
              <a:latin typeface="Playfair Display"/>
              <a:ea typeface="Playfair Display"/>
              <a:cs typeface="Playfair Display"/>
              <a:sym typeface="Playfair Display"/>
            </a:endParaRPr>
          </a:p>
          <a:p>
            <a:pPr indent="0" lvl="0" marL="152400" marR="152400" rtl="0" algn="l">
              <a:lnSpc>
                <a:spcPct val="115000"/>
              </a:lnSpc>
              <a:spcBef>
                <a:spcPts val="1000"/>
              </a:spcBef>
              <a:spcAft>
                <a:spcPts val="0"/>
              </a:spcAft>
              <a:buClr>
                <a:schemeClr val="dk1"/>
              </a:buClr>
              <a:buSzPts val="1100"/>
              <a:buFont typeface="Arial"/>
              <a:buNone/>
            </a:pPr>
            <a:r>
              <a:t/>
            </a:r>
            <a:endParaRPr sz="1600">
              <a:solidFill>
                <a:srgbClr val="0000FF"/>
              </a:solidFill>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sz="1600">
              <a:solidFill>
                <a:srgbClr val="0000FF"/>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nvSpPr>
        <p:spPr>
          <a:xfrm>
            <a:off x="4013650" y="444767"/>
            <a:ext cx="4540800" cy="21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64" name="Google Shape;64;p14"/>
          <p:cNvCxnSpPr/>
          <p:nvPr/>
        </p:nvCxnSpPr>
        <p:spPr>
          <a:xfrm>
            <a:off x="1039600" y="444767"/>
            <a:ext cx="7091100" cy="0"/>
          </a:xfrm>
          <a:prstGeom prst="straightConnector1">
            <a:avLst/>
          </a:prstGeom>
          <a:noFill/>
          <a:ln cap="flat" cmpd="sng" w="9525">
            <a:solidFill>
              <a:schemeClr val="dk2"/>
            </a:solidFill>
            <a:prstDash val="solid"/>
            <a:round/>
            <a:headEnd len="med" w="med" type="none"/>
            <a:tailEnd len="med" w="med" type="none"/>
          </a:ln>
        </p:spPr>
      </p:cxnSp>
      <p:cxnSp>
        <p:nvCxnSpPr>
          <p:cNvPr id="65" name="Google Shape;65;p14"/>
          <p:cNvCxnSpPr/>
          <p:nvPr/>
        </p:nvCxnSpPr>
        <p:spPr>
          <a:xfrm>
            <a:off x="1026450" y="2495400"/>
            <a:ext cx="7091100" cy="0"/>
          </a:xfrm>
          <a:prstGeom prst="straightConnector1">
            <a:avLst/>
          </a:prstGeom>
          <a:noFill/>
          <a:ln cap="flat" cmpd="sng" w="9525">
            <a:solidFill>
              <a:schemeClr val="dk2"/>
            </a:solidFill>
            <a:prstDash val="solid"/>
            <a:round/>
            <a:headEnd len="med" w="med" type="none"/>
            <a:tailEnd len="med" w="med" type="none"/>
          </a:ln>
        </p:spPr>
      </p:cxnSp>
      <p:sp>
        <p:nvSpPr>
          <p:cNvPr id="66" name="Google Shape;66;p14"/>
          <p:cNvSpPr txBox="1"/>
          <p:nvPr/>
        </p:nvSpPr>
        <p:spPr>
          <a:xfrm>
            <a:off x="1071850" y="552500"/>
            <a:ext cx="7026600" cy="12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layfair Display"/>
                <a:ea typeface="Playfair Display"/>
                <a:cs typeface="Playfair Display"/>
                <a:sym typeface="Playfair Display"/>
              </a:rPr>
              <a:t>“Water flows from intrinsic spaces of the courtyards, through the neighbourhoods blurring into various defined and undefined political </a:t>
            </a:r>
            <a:r>
              <a:rPr lang="en" sz="1800">
                <a:latin typeface="Playfair Display"/>
                <a:ea typeface="Playfair Display"/>
                <a:cs typeface="Playfair Display"/>
                <a:sym typeface="Playfair Display"/>
              </a:rPr>
              <a:t>boundaries</a:t>
            </a:r>
            <a:r>
              <a:rPr lang="en" sz="1800">
                <a:latin typeface="Playfair Display"/>
                <a:ea typeface="Playfair Display"/>
                <a:cs typeface="Playfair Display"/>
                <a:sym typeface="Playfair Display"/>
              </a:rPr>
              <a:t>. This is case of hydropolitics of an irrigation systems which </a:t>
            </a:r>
            <a:r>
              <a:rPr lang="en" sz="1800">
                <a:latin typeface="Playfair Display"/>
                <a:ea typeface="Playfair Display"/>
                <a:cs typeface="Playfair Display"/>
                <a:sym typeface="Playfair Display"/>
              </a:rPr>
              <a:t>examines social relations, institutional arrangements setup in contemporary discourse of changing landscapes in Himalayan region.”</a:t>
            </a:r>
            <a:endParaRPr sz="1800">
              <a:latin typeface="Playfair Display"/>
              <a:ea typeface="Playfair Display"/>
              <a:cs typeface="Playfair Display"/>
              <a:sym typeface="Playfair Display"/>
            </a:endParaRPr>
          </a:p>
        </p:txBody>
      </p:sp>
      <p:sp>
        <p:nvSpPr>
          <p:cNvPr id="67" name="Google Shape;67;p14"/>
          <p:cNvSpPr txBox="1"/>
          <p:nvPr/>
        </p:nvSpPr>
        <p:spPr>
          <a:xfrm>
            <a:off x="958450" y="3773725"/>
            <a:ext cx="7253400" cy="160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000FF"/>
                </a:solidFill>
                <a:latin typeface="Playfair Display"/>
                <a:ea typeface="Playfair Display"/>
                <a:cs typeface="Playfair Display"/>
                <a:sym typeface="Playfair Display"/>
              </a:rPr>
              <a:t> “</a:t>
            </a:r>
            <a:r>
              <a:rPr lang="en" sz="1800">
                <a:solidFill>
                  <a:srgbClr val="0000FF"/>
                </a:solidFill>
                <a:latin typeface="Playfair Display"/>
                <a:ea typeface="Playfair Display"/>
                <a:cs typeface="Playfair Display"/>
                <a:sym typeface="Playfair Display"/>
              </a:rPr>
              <a:t>L'eau coule des espaces intrinsèques des cours, à travers les quartiers, s'estompant en diverses frontières politiques définies et indéfinies. C'est le cas de l'hydropolitique d'un système d'irrigation qui examine les relations sociales, les arrangements institutionnels mis en place dans le discours contemporain sur l'évolution des paysages dans la région himalayenne.”</a:t>
            </a:r>
            <a:endParaRPr sz="1800">
              <a:solidFill>
                <a:srgbClr val="0000FF"/>
              </a:solidFill>
              <a:latin typeface="Playfair Display"/>
              <a:ea typeface="Playfair Display"/>
              <a:cs typeface="Playfair Display"/>
              <a:sym typeface="Playfair Display"/>
            </a:endParaRPr>
          </a:p>
        </p:txBody>
      </p:sp>
      <p:sp>
        <p:nvSpPr>
          <p:cNvPr id="68" name="Google Shape;68;p14"/>
          <p:cNvSpPr txBox="1"/>
          <p:nvPr/>
        </p:nvSpPr>
        <p:spPr>
          <a:xfrm>
            <a:off x="155750" y="5845067"/>
            <a:ext cx="5568900" cy="885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Impact"/>
              <a:ea typeface="Impact"/>
              <a:cs typeface="Impact"/>
              <a:sym typeface="Impact"/>
            </a:endParaRPr>
          </a:p>
        </p:txBody>
      </p:sp>
      <p:cxnSp>
        <p:nvCxnSpPr>
          <p:cNvPr id="69" name="Google Shape;69;p14"/>
          <p:cNvCxnSpPr/>
          <p:nvPr/>
        </p:nvCxnSpPr>
        <p:spPr>
          <a:xfrm>
            <a:off x="1107600" y="3543550"/>
            <a:ext cx="7091100" cy="0"/>
          </a:xfrm>
          <a:prstGeom prst="straightConnector1">
            <a:avLst/>
          </a:prstGeom>
          <a:noFill/>
          <a:ln cap="flat" cmpd="sng" w="9525">
            <a:solidFill>
              <a:schemeClr val="dk2"/>
            </a:solidFill>
            <a:prstDash val="solid"/>
            <a:round/>
            <a:headEnd len="med" w="med" type="none"/>
            <a:tailEnd len="med" w="med" type="none"/>
          </a:ln>
        </p:spPr>
      </p:cxnSp>
      <p:cxnSp>
        <p:nvCxnSpPr>
          <p:cNvPr id="70" name="Google Shape;70;p14"/>
          <p:cNvCxnSpPr/>
          <p:nvPr/>
        </p:nvCxnSpPr>
        <p:spPr>
          <a:xfrm>
            <a:off x="1301975" y="5689600"/>
            <a:ext cx="70911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2"/>
          <p:cNvSpPr txBox="1"/>
          <p:nvPr/>
        </p:nvSpPr>
        <p:spPr>
          <a:xfrm>
            <a:off x="4013650" y="444767"/>
            <a:ext cx="4540800" cy="21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224" name="Google Shape;224;p32"/>
          <p:cNvCxnSpPr/>
          <p:nvPr/>
        </p:nvCxnSpPr>
        <p:spPr>
          <a:xfrm>
            <a:off x="1052775" y="2013300"/>
            <a:ext cx="7091100" cy="0"/>
          </a:xfrm>
          <a:prstGeom prst="straightConnector1">
            <a:avLst/>
          </a:prstGeom>
          <a:noFill/>
          <a:ln cap="flat" cmpd="sng" w="9525">
            <a:solidFill>
              <a:schemeClr val="dk2"/>
            </a:solidFill>
            <a:prstDash val="solid"/>
            <a:round/>
            <a:headEnd len="med" w="med" type="none"/>
            <a:tailEnd len="med" w="med" type="none"/>
          </a:ln>
        </p:spPr>
      </p:cxnSp>
      <p:cxnSp>
        <p:nvCxnSpPr>
          <p:cNvPr id="225" name="Google Shape;225;p32"/>
          <p:cNvCxnSpPr/>
          <p:nvPr/>
        </p:nvCxnSpPr>
        <p:spPr>
          <a:xfrm>
            <a:off x="1026450" y="3729367"/>
            <a:ext cx="7091100" cy="0"/>
          </a:xfrm>
          <a:prstGeom prst="straightConnector1">
            <a:avLst/>
          </a:prstGeom>
          <a:noFill/>
          <a:ln cap="flat" cmpd="sng" w="9525">
            <a:solidFill>
              <a:schemeClr val="dk2"/>
            </a:solidFill>
            <a:prstDash val="solid"/>
            <a:round/>
            <a:headEnd len="med" w="med" type="none"/>
            <a:tailEnd len="med" w="med" type="none"/>
          </a:ln>
        </p:spPr>
      </p:cxnSp>
      <p:sp>
        <p:nvSpPr>
          <p:cNvPr id="226" name="Google Shape;226;p32"/>
          <p:cNvSpPr txBox="1"/>
          <p:nvPr/>
        </p:nvSpPr>
        <p:spPr>
          <a:xfrm>
            <a:off x="1065275" y="2596867"/>
            <a:ext cx="7026600" cy="12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Vollkorn"/>
                <a:ea typeface="Vollkorn"/>
                <a:cs typeface="Vollkorn"/>
                <a:sym typeface="Vollkorn"/>
              </a:rPr>
              <a:t>Thank You</a:t>
            </a:r>
            <a:endParaRPr sz="2400">
              <a:latin typeface="Vollkorn"/>
              <a:ea typeface="Vollkorn"/>
              <a:cs typeface="Vollkorn"/>
              <a:sym typeface="Vollkorn"/>
            </a:endParaRPr>
          </a:p>
          <a:p>
            <a:pPr indent="0" lvl="0" marL="0" rtl="0" algn="l">
              <a:spcBef>
                <a:spcPts val="0"/>
              </a:spcBef>
              <a:spcAft>
                <a:spcPts val="0"/>
              </a:spcAft>
              <a:buNone/>
            </a:pPr>
            <a:r>
              <a:t/>
            </a:r>
            <a:endParaRPr>
              <a:latin typeface="Vollkorn"/>
              <a:ea typeface="Vollkorn"/>
              <a:cs typeface="Vollkorn"/>
              <a:sym typeface="Vollkorn"/>
            </a:endParaRPr>
          </a:p>
          <a:p>
            <a:pPr indent="0" lvl="0" marL="0" rtl="0" algn="l">
              <a:spcBef>
                <a:spcPts val="0"/>
              </a:spcBef>
              <a:spcAft>
                <a:spcPts val="0"/>
              </a:spcAft>
              <a:buNone/>
            </a:pPr>
            <a:r>
              <a:t/>
            </a:r>
            <a:endParaRPr>
              <a:latin typeface="Vollkorn"/>
              <a:ea typeface="Vollkorn"/>
              <a:cs typeface="Vollkorn"/>
              <a:sym typeface="Vollkor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nvSpPr>
        <p:spPr>
          <a:xfrm>
            <a:off x="3772225" y="180942"/>
            <a:ext cx="4540800" cy="21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76" name="Google Shape;76;p15"/>
          <p:cNvCxnSpPr/>
          <p:nvPr/>
        </p:nvCxnSpPr>
        <p:spPr>
          <a:xfrm flipH="1" rot="10800000">
            <a:off x="266350" y="2546550"/>
            <a:ext cx="7877400" cy="2400"/>
          </a:xfrm>
          <a:prstGeom prst="straightConnector1">
            <a:avLst/>
          </a:prstGeom>
          <a:noFill/>
          <a:ln cap="flat" cmpd="sng" w="9525">
            <a:solidFill>
              <a:schemeClr val="dk2"/>
            </a:solidFill>
            <a:prstDash val="solid"/>
            <a:round/>
            <a:headEnd len="med" w="med" type="none"/>
            <a:tailEnd len="med" w="med" type="none"/>
          </a:ln>
        </p:spPr>
      </p:cxnSp>
      <p:cxnSp>
        <p:nvCxnSpPr>
          <p:cNvPr id="77" name="Google Shape;77;p15"/>
          <p:cNvCxnSpPr/>
          <p:nvPr/>
        </p:nvCxnSpPr>
        <p:spPr>
          <a:xfrm>
            <a:off x="1052775" y="4654900"/>
            <a:ext cx="7091100" cy="0"/>
          </a:xfrm>
          <a:prstGeom prst="straightConnector1">
            <a:avLst/>
          </a:prstGeom>
          <a:noFill/>
          <a:ln cap="flat" cmpd="sng" w="9525">
            <a:solidFill>
              <a:schemeClr val="dk2"/>
            </a:solidFill>
            <a:prstDash val="solid"/>
            <a:round/>
            <a:headEnd len="med" w="med" type="none"/>
            <a:tailEnd len="med" w="med" type="none"/>
          </a:ln>
        </p:spPr>
      </p:cxnSp>
      <p:sp>
        <p:nvSpPr>
          <p:cNvPr id="78" name="Google Shape;78;p15"/>
          <p:cNvSpPr txBox="1"/>
          <p:nvPr/>
        </p:nvSpPr>
        <p:spPr>
          <a:xfrm>
            <a:off x="224375" y="2719450"/>
            <a:ext cx="8663400" cy="12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layfair Display"/>
                <a:ea typeface="Playfair Display"/>
                <a:cs typeface="Playfair Display"/>
                <a:sym typeface="Playfair Display"/>
              </a:rPr>
              <a:t>“Kuhls are network of </a:t>
            </a:r>
            <a:r>
              <a:rPr lang="en" sz="1800">
                <a:latin typeface="Playfair Display"/>
                <a:ea typeface="Playfair Display"/>
                <a:cs typeface="Playfair Display"/>
                <a:sym typeface="Playfair Display"/>
              </a:rPr>
              <a:t>interdependent channels of community managed irrigation systems build by katoch rulers in Kangra, in Himachal Pradesh</a:t>
            </a:r>
            <a:r>
              <a:rPr lang="en" sz="1800">
                <a:latin typeface="Playfair Display"/>
                <a:ea typeface="Playfair Display"/>
                <a:cs typeface="Playfair Display"/>
                <a:sym typeface="Playfair Display"/>
              </a:rPr>
              <a:t> ”</a:t>
            </a:r>
            <a:endParaRPr sz="1800">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Vollkorn"/>
              <a:ea typeface="Vollkorn"/>
              <a:cs typeface="Vollkorn"/>
              <a:sym typeface="Vollkorn"/>
            </a:endParaRPr>
          </a:p>
        </p:txBody>
      </p:sp>
      <p:cxnSp>
        <p:nvCxnSpPr>
          <p:cNvPr id="79" name="Google Shape;79;p15"/>
          <p:cNvCxnSpPr/>
          <p:nvPr/>
        </p:nvCxnSpPr>
        <p:spPr>
          <a:xfrm>
            <a:off x="742225" y="1121375"/>
            <a:ext cx="24300" cy="1662300"/>
          </a:xfrm>
          <a:prstGeom prst="straightConnector1">
            <a:avLst/>
          </a:prstGeom>
          <a:noFill/>
          <a:ln cap="flat" cmpd="sng" w="9525">
            <a:solidFill>
              <a:schemeClr val="dk2"/>
            </a:solidFill>
            <a:prstDash val="solid"/>
            <a:round/>
            <a:headEnd len="med" w="med" type="oval"/>
            <a:tailEnd len="med" w="med" type="triangle"/>
          </a:ln>
        </p:spPr>
      </p:cxnSp>
      <p:sp>
        <p:nvSpPr>
          <p:cNvPr id="80" name="Google Shape;80;p15"/>
          <p:cNvSpPr txBox="1"/>
          <p:nvPr/>
        </p:nvSpPr>
        <p:spPr>
          <a:xfrm>
            <a:off x="434650" y="165275"/>
            <a:ext cx="19260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latin typeface="Playfair Display"/>
                <a:ea typeface="Playfair Display"/>
                <a:cs typeface="Playfair Display"/>
                <a:sym typeface="Playfair Display"/>
              </a:rPr>
              <a:t>Kuls ( Spiti)</a:t>
            </a:r>
            <a:endParaRPr i="1" sz="1600">
              <a:latin typeface="Playfair Display"/>
              <a:ea typeface="Playfair Display"/>
              <a:cs typeface="Playfair Display"/>
              <a:sym typeface="Playfair Display"/>
            </a:endParaRPr>
          </a:p>
          <a:p>
            <a:pPr indent="0" lvl="0" marL="0" rtl="0" algn="l">
              <a:spcBef>
                <a:spcPts val="0"/>
              </a:spcBef>
              <a:spcAft>
                <a:spcPts val="0"/>
              </a:spcAft>
              <a:buNone/>
            </a:pPr>
            <a:r>
              <a:rPr i="1" lang="en" sz="1600">
                <a:latin typeface="Playfair Display"/>
                <a:ea typeface="Playfair Display"/>
                <a:cs typeface="Playfair Display"/>
                <a:sym typeface="Playfair Display"/>
              </a:rPr>
              <a:t>Kuhls ( Himachal</a:t>
            </a:r>
            <a:endParaRPr i="1" sz="1600">
              <a:latin typeface="Playfair Display"/>
              <a:ea typeface="Playfair Display"/>
              <a:cs typeface="Playfair Display"/>
              <a:sym typeface="Playfair Display"/>
            </a:endParaRPr>
          </a:p>
          <a:p>
            <a:pPr indent="0" lvl="0" marL="0" rtl="0" algn="l">
              <a:spcBef>
                <a:spcPts val="0"/>
              </a:spcBef>
              <a:spcAft>
                <a:spcPts val="0"/>
              </a:spcAft>
              <a:buNone/>
            </a:pPr>
            <a:r>
              <a:rPr i="1" lang="en" sz="1600">
                <a:latin typeface="Playfair Display"/>
                <a:ea typeface="Playfair Display"/>
                <a:cs typeface="Playfair Display"/>
                <a:sym typeface="Playfair Display"/>
              </a:rPr>
              <a:t>Guls ( Kashmir) </a:t>
            </a:r>
            <a:endParaRPr i="1" sz="1600">
              <a:latin typeface="Playfair Display"/>
              <a:ea typeface="Playfair Display"/>
              <a:cs typeface="Playfair Display"/>
              <a:sym typeface="Playfair Display"/>
            </a:endParaRPr>
          </a:p>
        </p:txBody>
      </p:sp>
      <p:cxnSp>
        <p:nvCxnSpPr>
          <p:cNvPr id="81" name="Google Shape;81;p15"/>
          <p:cNvCxnSpPr/>
          <p:nvPr/>
        </p:nvCxnSpPr>
        <p:spPr>
          <a:xfrm flipH="1">
            <a:off x="3172188" y="1633025"/>
            <a:ext cx="18000" cy="1119300"/>
          </a:xfrm>
          <a:prstGeom prst="straightConnector1">
            <a:avLst/>
          </a:prstGeom>
          <a:noFill/>
          <a:ln cap="flat" cmpd="sng" w="9525">
            <a:solidFill>
              <a:schemeClr val="dk2"/>
            </a:solidFill>
            <a:prstDash val="solid"/>
            <a:round/>
            <a:headEnd len="med" w="med" type="none"/>
            <a:tailEnd len="med" w="med" type="triangle"/>
          </a:ln>
        </p:spPr>
      </p:cxnSp>
      <p:sp>
        <p:nvSpPr>
          <p:cNvPr id="82" name="Google Shape;82;p15"/>
          <p:cNvSpPr txBox="1"/>
          <p:nvPr/>
        </p:nvSpPr>
        <p:spPr>
          <a:xfrm>
            <a:off x="2454225" y="224275"/>
            <a:ext cx="22161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latin typeface="Playfair Display"/>
                <a:ea typeface="Playfair Display"/>
                <a:cs typeface="Playfair Display"/>
                <a:sym typeface="Playfair Display"/>
              </a:rPr>
              <a:t>Socially and Physically </a:t>
            </a:r>
            <a:r>
              <a:rPr lang="en" sz="1600">
                <a:solidFill>
                  <a:srgbClr val="0000FF"/>
                </a:solidFill>
                <a:latin typeface="Playfair Display"/>
                <a:ea typeface="Playfair Display"/>
                <a:cs typeface="Playfair Display"/>
                <a:sym typeface="Playfair Display"/>
              </a:rPr>
              <a:t>Socialement et physiquement</a:t>
            </a:r>
            <a:endParaRPr i="1" sz="1600">
              <a:solidFill>
                <a:srgbClr val="0000FF"/>
              </a:solidFill>
              <a:latin typeface="Playfair Display"/>
              <a:ea typeface="Playfair Display"/>
              <a:cs typeface="Playfair Display"/>
              <a:sym typeface="Playfair Display"/>
            </a:endParaRPr>
          </a:p>
        </p:txBody>
      </p:sp>
      <p:cxnSp>
        <p:nvCxnSpPr>
          <p:cNvPr id="83" name="Google Shape;83;p15"/>
          <p:cNvCxnSpPr/>
          <p:nvPr/>
        </p:nvCxnSpPr>
        <p:spPr>
          <a:xfrm>
            <a:off x="5738775" y="2227050"/>
            <a:ext cx="9000" cy="556500"/>
          </a:xfrm>
          <a:prstGeom prst="straightConnector1">
            <a:avLst/>
          </a:prstGeom>
          <a:noFill/>
          <a:ln cap="flat" cmpd="sng" w="9525">
            <a:solidFill>
              <a:schemeClr val="dk2"/>
            </a:solidFill>
            <a:prstDash val="solid"/>
            <a:round/>
            <a:headEnd len="med" w="med" type="none"/>
            <a:tailEnd len="med" w="med" type="triangle"/>
          </a:ln>
        </p:spPr>
      </p:cxnSp>
      <p:sp>
        <p:nvSpPr>
          <p:cNvPr id="84" name="Google Shape;84;p15"/>
          <p:cNvSpPr txBox="1"/>
          <p:nvPr/>
        </p:nvSpPr>
        <p:spPr>
          <a:xfrm>
            <a:off x="4670325" y="87617"/>
            <a:ext cx="19260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t>Caste, Class, Gender ,Scale, Trust , Respect, Cooperation etc</a:t>
            </a:r>
            <a:endParaRPr i="1" sz="1600"/>
          </a:p>
          <a:p>
            <a:pPr indent="0" lvl="0" marL="0" rtl="0" algn="l">
              <a:spcBef>
                <a:spcPts val="0"/>
              </a:spcBef>
              <a:spcAft>
                <a:spcPts val="0"/>
              </a:spcAft>
              <a:buClr>
                <a:schemeClr val="dk1"/>
              </a:buClr>
              <a:buSzPts val="1100"/>
              <a:buFont typeface="Arial"/>
              <a:buNone/>
            </a:pPr>
            <a:r>
              <a:rPr lang="en" sz="1600">
                <a:solidFill>
                  <a:srgbClr val="0000FF"/>
                </a:solidFill>
              </a:rPr>
              <a:t>Caste, classe, genre, échelle, confiance, respect, coopération, etc</a:t>
            </a:r>
            <a:r>
              <a:rPr lang="en" sz="1200">
                <a:solidFill>
                  <a:srgbClr val="0000FF"/>
                </a:solidFill>
              </a:rPr>
              <a:t>.</a:t>
            </a:r>
            <a:endParaRPr i="1">
              <a:solidFill>
                <a:srgbClr val="0000FF"/>
              </a:solidFill>
            </a:endParaRPr>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None/>
            </a:pPr>
            <a:r>
              <a:t/>
            </a:r>
            <a:endParaRPr i="1"/>
          </a:p>
        </p:txBody>
      </p:sp>
      <p:grpSp>
        <p:nvGrpSpPr>
          <p:cNvPr id="85" name="Google Shape;85;p15"/>
          <p:cNvGrpSpPr/>
          <p:nvPr/>
        </p:nvGrpSpPr>
        <p:grpSpPr>
          <a:xfrm>
            <a:off x="6596317" y="224284"/>
            <a:ext cx="2639968" cy="2534775"/>
            <a:chOff x="6548450" y="168206"/>
            <a:chExt cx="1926000" cy="1901129"/>
          </a:xfrm>
        </p:grpSpPr>
        <p:sp>
          <p:nvSpPr>
            <p:cNvPr id="86" name="Google Shape;86;p15"/>
            <p:cNvSpPr txBox="1"/>
            <p:nvPr/>
          </p:nvSpPr>
          <p:spPr>
            <a:xfrm>
              <a:off x="6548450" y="168206"/>
              <a:ext cx="1926000" cy="26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t>Land rights, cropping  patterns , irrigation requirements.</a:t>
              </a:r>
              <a:endParaRPr i="1" sz="1600"/>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None/>
              </a:pPr>
              <a:r>
                <a:rPr lang="en" sz="1600">
                  <a:solidFill>
                    <a:srgbClr val="0000FF"/>
                  </a:solidFill>
                  <a:latin typeface="Playfair Display"/>
                  <a:ea typeface="Playfair Display"/>
                  <a:cs typeface="Playfair Display"/>
                  <a:sym typeface="Playfair Display"/>
                </a:rPr>
                <a:t>Droits fonciers, modes de culture, besoins en irrigation.</a:t>
              </a:r>
              <a:endParaRPr i="1" sz="1600">
                <a:solidFill>
                  <a:srgbClr val="0000FF"/>
                </a:solidFill>
                <a:latin typeface="Playfair Display"/>
                <a:ea typeface="Playfair Display"/>
                <a:cs typeface="Playfair Display"/>
                <a:sym typeface="Playfair Display"/>
              </a:endParaRPr>
            </a:p>
          </p:txBody>
        </p:sp>
        <p:cxnSp>
          <p:nvCxnSpPr>
            <p:cNvPr id="87" name="Google Shape;87;p15"/>
            <p:cNvCxnSpPr/>
            <p:nvPr/>
          </p:nvCxnSpPr>
          <p:spPr>
            <a:xfrm>
              <a:off x="7178736" y="1586334"/>
              <a:ext cx="10200" cy="483000"/>
            </a:xfrm>
            <a:prstGeom prst="straightConnector1">
              <a:avLst/>
            </a:prstGeom>
            <a:noFill/>
            <a:ln cap="flat" cmpd="sng" w="9525">
              <a:solidFill>
                <a:schemeClr val="dk2"/>
              </a:solidFill>
              <a:prstDash val="solid"/>
              <a:round/>
              <a:headEnd len="med" w="med" type="none"/>
              <a:tailEnd len="med" w="med" type="triangle"/>
            </a:ln>
          </p:spPr>
        </p:cxnSp>
      </p:grpSp>
      <p:cxnSp>
        <p:nvCxnSpPr>
          <p:cNvPr id="88" name="Google Shape;88;p15"/>
          <p:cNvCxnSpPr/>
          <p:nvPr/>
        </p:nvCxnSpPr>
        <p:spPr>
          <a:xfrm flipH="1">
            <a:off x="2867100" y="3374725"/>
            <a:ext cx="16500" cy="2214600"/>
          </a:xfrm>
          <a:prstGeom prst="straightConnector1">
            <a:avLst/>
          </a:prstGeom>
          <a:noFill/>
          <a:ln cap="flat" cmpd="sng" w="9525">
            <a:solidFill>
              <a:schemeClr val="dk2"/>
            </a:solidFill>
            <a:prstDash val="solid"/>
            <a:round/>
            <a:headEnd len="med" w="med" type="none"/>
            <a:tailEnd len="med" w="med" type="triangle"/>
          </a:ln>
        </p:spPr>
      </p:cxnSp>
      <p:sp>
        <p:nvSpPr>
          <p:cNvPr id="89" name="Google Shape;89;p15"/>
          <p:cNvSpPr txBox="1"/>
          <p:nvPr/>
        </p:nvSpPr>
        <p:spPr>
          <a:xfrm>
            <a:off x="1954150" y="5436775"/>
            <a:ext cx="26400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latin typeface="Playfair Display"/>
                <a:ea typeface="Playfair Display"/>
                <a:cs typeface="Playfair Display"/>
                <a:sym typeface="Playfair Display"/>
              </a:rPr>
              <a:t>Heritage/ traditional </a:t>
            </a:r>
            <a:endParaRPr i="1" sz="1600">
              <a:latin typeface="Playfair Display"/>
              <a:ea typeface="Playfair Display"/>
              <a:cs typeface="Playfair Display"/>
              <a:sym typeface="Playfair Display"/>
            </a:endParaRPr>
          </a:p>
          <a:p>
            <a:pPr indent="0" lvl="0" marL="0" rtl="0" algn="l">
              <a:spcBef>
                <a:spcPts val="0"/>
              </a:spcBef>
              <a:spcAft>
                <a:spcPts val="0"/>
              </a:spcAft>
              <a:buClr>
                <a:schemeClr val="dk1"/>
              </a:buClr>
              <a:buSzPts val="1100"/>
              <a:buFont typeface="Arial"/>
              <a:buNone/>
            </a:pPr>
            <a:r>
              <a:rPr lang="en" sz="1600">
                <a:solidFill>
                  <a:srgbClr val="0000FF"/>
                </a:solidFill>
                <a:highlight>
                  <a:srgbClr val="F8F9FA"/>
                </a:highlight>
              </a:rPr>
              <a:t>Patrimoine / traditionne</a:t>
            </a:r>
            <a:r>
              <a:rPr lang="en" sz="2200">
                <a:solidFill>
                  <a:srgbClr val="222222"/>
                </a:solidFill>
                <a:highlight>
                  <a:srgbClr val="F8F9FA"/>
                </a:highlight>
              </a:rPr>
              <a:t>l</a:t>
            </a:r>
            <a:endParaRPr i="1">
              <a:solidFill>
                <a:schemeClr val="dk1"/>
              </a:solidFill>
            </a:endParaRPr>
          </a:p>
          <a:p>
            <a:pPr indent="0" lvl="0" marL="0" rtl="0" algn="l">
              <a:spcBef>
                <a:spcPts val="0"/>
              </a:spcBef>
              <a:spcAft>
                <a:spcPts val="0"/>
              </a:spcAft>
              <a:buNone/>
            </a:pPr>
            <a:r>
              <a:t/>
            </a:r>
            <a:endParaRPr i="1" sz="1600">
              <a:latin typeface="Playfair Display"/>
              <a:ea typeface="Playfair Display"/>
              <a:cs typeface="Playfair Display"/>
              <a:sym typeface="Playfair Display"/>
            </a:endParaRPr>
          </a:p>
          <a:p>
            <a:pPr indent="0" lvl="0" marL="0" rtl="0" algn="l">
              <a:spcBef>
                <a:spcPts val="0"/>
              </a:spcBef>
              <a:spcAft>
                <a:spcPts val="0"/>
              </a:spcAft>
              <a:buNone/>
            </a:pPr>
            <a:r>
              <a:t/>
            </a:r>
            <a:endParaRPr i="1" sz="1600">
              <a:latin typeface="Playfair Display"/>
              <a:ea typeface="Playfair Display"/>
              <a:cs typeface="Playfair Display"/>
              <a:sym typeface="Playfair Display"/>
            </a:endParaRPr>
          </a:p>
          <a:p>
            <a:pPr indent="0" lvl="0" marL="0" rtl="0" algn="l">
              <a:spcBef>
                <a:spcPts val="0"/>
              </a:spcBef>
              <a:spcAft>
                <a:spcPts val="0"/>
              </a:spcAft>
              <a:buNone/>
            </a:pPr>
            <a:r>
              <a:t/>
            </a:r>
            <a:endParaRPr i="1"/>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None/>
            </a:pPr>
            <a:r>
              <a:t/>
            </a:r>
            <a:endParaRPr i="1"/>
          </a:p>
        </p:txBody>
      </p:sp>
      <p:cxnSp>
        <p:nvCxnSpPr>
          <p:cNvPr id="90" name="Google Shape;90;p15"/>
          <p:cNvCxnSpPr/>
          <p:nvPr/>
        </p:nvCxnSpPr>
        <p:spPr>
          <a:xfrm flipH="1">
            <a:off x="5633300" y="3374725"/>
            <a:ext cx="7500" cy="2041800"/>
          </a:xfrm>
          <a:prstGeom prst="straightConnector1">
            <a:avLst/>
          </a:prstGeom>
          <a:noFill/>
          <a:ln cap="flat" cmpd="sng" w="9525">
            <a:solidFill>
              <a:schemeClr val="dk2"/>
            </a:solidFill>
            <a:prstDash val="solid"/>
            <a:round/>
            <a:headEnd len="med" w="med" type="none"/>
            <a:tailEnd len="med" w="med" type="triangle"/>
          </a:ln>
        </p:spPr>
      </p:cxnSp>
      <p:sp>
        <p:nvSpPr>
          <p:cNvPr id="91" name="Google Shape;91;p15"/>
          <p:cNvSpPr txBox="1"/>
          <p:nvPr/>
        </p:nvSpPr>
        <p:spPr>
          <a:xfrm>
            <a:off x="4860950" y="5385250"/>
            <a:ext cx="3702900" cy="3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600"/>
              <a:t>Ecology, Settlement patterns, Social relations.</a:t>
            </a:r>
            <a:r>
              <a:rPr i="1" lang="en"/>
              <a:t> </a:t>
            </a:r>
            <a:endParaRPr i="1"/>
          </a:p>
          <a:p>
            <a:pPr indent="0" lvl="0" marL="0" rtl="0" algn="l">
              <a:spcBef>
                <a:spcPts val="0"/>
              </a:spcBef>
              <a:spcAft>
                <a:spcPts val="0"/>
              </a:spcAft>
              <a:buClr>
                <a:schemeClr val="dk1"/>
              </a:buClr>
              <a:buSzPts val="1100"/>
              <a:buFont typeface="Arial"/>
              <a:buNone/>
            </a:pPr>
            <a:r>
              <a:rPr lang="en" sz="1600">
                <a:solidFill>
                  <a:srgbClr val="0000FF"/>
                </a:solidFill>
                <a:latin typeface="Playfair Display"/>
                <a:ea typeface="Playfair Display"/>
                <a:cs typeface="Playfair Display"/>
                <a:sym typeface="Playfair Display"/>
              </a:rPr>
              <a:t>Écologie, schémas de peuplement, relations sociales</a:t>
            </a:r>
            <a:endParaRPr i="1" sz="1600">
              <a:solidFill>
                <a:srgbClr val="0000FF"/>
              </a:solidFill>
              <a:latin typeface="Playfair Display"/>
              <a:ea typeface="Playfair Display"/>
              <a:cs typeface="Playfair Display"/>
              <a:sym typeface="Playfair Display"/>
            </a:endParaRPr>
          </a:p>
          <a:p>
            <a:pPr indent="0" lvl="0" marL="0" rtl="0" algn="l">
              <a:spcBef>
                <a:spcPts val="0"/>
              </a:spcBef>
              <a:spcAft>
                <a:spcPts val="0"/>
              </a:spcAft>
              <a:buClr>
                <a:schemeClr val="dk1"/>
              </a:buClr>
              <a:buSzPts val="1100"/>
              <a:buFont typeface="Arial"/>
              <a:buNone/>
            </a:pPr>
            <a:r>
              <a:t/>
            </a:r>
            <a:endParaRPr i="1"/>
          </a:p>
          <a:p>
            <a:pPr indent="0" lvl="0" marL="0" rtl="0" algn="l">
              <a:spcBef>
                <a:spcPts val="0"/>
              </a:spcBef>
              <a:spcAft>
                <a:spcPts val="0"/>
              </a:spcAft>
              <a:buNone/>
            </a:pPr>
            <a:r>
              <a:t/>
            </a:r>
            <a:endParaRPr i="1"/>
          </a:p>
        </p:txBody>
      </p:sp>
      <p:sp>
        <p:nvSpPr>
          <p:cNvPr id="92" name="Google Shape;92;p15"/>
          <p:cNvSpPr txBox="1"/>
          <p:nvPr/>
        </p:nvSpPr>
        <p:spPr>
          <a:xfrm>
            <a:off x="224375" y="3537200"/>
            <a:ext cx="8663400" cy="722400"/>
          </a:xfrm>
          <a:prstGeom prst="rect">
            <a:avLst/>
          </a:prstGeom>
          <a:noFill/>
          <a:ln>
            <a:noFill/>
          </a:ln>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lang="en" sz="1800">
                <a:solidFill>
                  <a:srgbClr val="0000FF"/>
                </a:solidFill>
                <a:latin typeface="Playfair Display"/>
                <a:ea typeface="Playfair Display"/>
                <a:cs typeface="Playfair Display"/>
                <a:sym typeface="Playfair Display"/>
              </a:rPr>
              <a:t>Les Kuhl sont un réseau de canaux interdépendants de systèmes d'irrigation gérés par la communauté et construits par les dirigeants du katoch à Kangra, dans l'Himachal Pradesh</a:t>
            </a:r>
            <a:endParaRPr sz="1800">
              <a:solidFill>
                <a:srgbClr val="0000FF"/>
              </a:solidFill>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6"/>
          <p:cNvSpPr txBox="1"/>
          <p:nvPr/>
        </p:nvSpPr>
        <p:spPr>
          <a:xfrm>
            <a:off x="588225" y="2925150"/>
            <a:ext cx="33591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dk1"/>
                </a:solidFill>
                <a:latin typeface="Impact"/>
                <a:ea typeface="Impact"/>
                <a:cs typeface="Impact"/>
                <a:sym typeface="Impact"/>
              </a:rPr>
              <a:t>Context</a:t>
            </a:r>
            <a:r>
              <a:rPr lang="en" sz="2400">
                <a:solidFill>
                  <a:schemeClr val="dk1"/>
                </a:solidFill>
                <a:latin typeface="Impact"/>
                <a:ea typeface="Impact"/>
                <a:cs typeface="Impact"/>
                <a:sym typeface="Impact"/>
              </a:rPr>
              <a:t>. </a:t>
            </a:r>
            <a:endParaRPr sz="2400">
              <a:solidFill>
                <a:schemeClr val="dk1"/>
              </a:solidFill>
              <a:latin typeface="Impact"/>
              <a:ea typeface="Impact"/>
              <a:cs typeface="Impact"/>
              <a:sym typeface="Impact"/>
            </a:endParaRPr>
          </a:p>
          <a:p>
            <a:pPr indent="0" lvl="0" marL="0" rtl="0" algn="l">
              <a:spcBef>
                <a:spcPts val="0"/>
              </a:spcBef>
              <a:spcAft>
                <a:spcPts val="0"/>
              </a:spcAft>
              <a:buNone/>
            </a:pPr>
            <a:r>
              <a:t/>
            </a:r>
            <a:endParaRPr/>
          </a:p>
        </p:txBody>
      </p:sp>
      <p:sp>
        <p:nvSpPr>
          <p:cNvPr id="98" name="Google Shape;98;p16"/>
          <p:cNvSpPr txBox="1"/>
          <p:nvPr/>
        </p:nvSpPr>
        <p:spPr>
          <a:xfrm>
            <a:off x="582050" y="3652600"/>
            <a:ext cx="5640300" cy="659700"/>
          </a:xfrm>
          <a:prstGeom prst="rect">
            <a:avLst/>
          </a:prstGeom>
          <a:noFill/>
          <a:ln>
            <a:noFill/>
          </a:ln>
        </p:spPr>
        <p:txBody>
          <a:bodyPr anchorCtr="0" anchor="t" bIns="91425" lIns="91425" spcFirstLastPara="1" rIns="91425" wrap="square" tIns="91425">
            <a:noAutofit/>
          </a:bodyPr>
          <a:lstStyle/>
          <a:p>
            <a:pPr indent="0" lvl="0" marL="0" marR="38100" rtl="0" algn="l">
              <a:lnSpc>
                <a:spcPct val="122727"/>
              </a:lnSpc>
              <a:spcBef>
                <a:spcPts val="0"/>
              </a:spcBef>
              <a:spcAft>
                <a:spcPts val="0"/>
              </a:spcAft>
              <a:buClr>
                <a:schemeClr val="dk1"/>
              </a:buClr>
              <a:buSzPts val="1100"/>
              <a:buFont typeface="Arial"/>
              <a:buNone/>
            </a:pPr>
            <a:r>
              <a:rPr lang="en" sz="3000">
                <a:solidFill>
                  <a:srgbClr val="0000FF"/>
                </a:solidFill>
                <a:latin typeface="Impact"/>
                <a:ea typeface="Impact"/>
                <a:cs typeface="Impact"/>
                <a:sym typeface="Impact"/>
              </a:rPr>
              <a:t>Le contexte.</a:t>
            </a:r>
            <a:endParaRPr sz="3000">
              <a:solidFill>
                <a:srgbClr val="0000FF"/>
              </a:solidFill>
              <a:latin typeface="Impact"/>
              <a:ea typeface="Impact"/>
              <a:cs typeface="Impact"/>
              <a:sym typeface="Impact"/>
            </a:endParaRPr>
          </a:p>
          <a:p>
            <a:pPr indent="0" lvl="0" marL="0" rtl="0" algn="l">
              <a:spcBef>
                <a:spcPts val="0"/>
              </a:spcBef>
              <a:spcAft>
                <a:spcPts val="0"/>
              </a:spcAft>
              <a:buNone/>
            </a:pPr>
            <a:r>
              <a:t/>
            </a:r>
            <a:endParaRPr sz="3000">
              <a:latin typeface="Impact"/>
              <a:ea typeface="Impact"/>
              <a:cs typeface="Impact"/>
              <a:sym typeface="Impact"/>
            </a:endParaRPr>
          </a:p>
        </p:txBody>
      </p:sp>
      <p:cxnSp>
        <p:nvCxnSpPr>
          <p:cNvPr id="99" name="Google Shape;99;p16"/>
          <p:cNvCxnSpPr/>
          <p:nvPr/>
        </p:nvCxnSpPr>
        <p:spPr>
          <a:xfrm>
            <a:off x="680025" y="3598650"/>
            <a:ext cx="7634100" cy="14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17"/>
          <p:cNvPicPr preferRelativeResize="0"/>
          <p:nvPr/>
        </p:nvPicPr>
        <p:blipFill>
          <a:blip r:embed="rId3">
            <a:alphaModFix/>
          </a:blip>
          <a:stretch>
            <a:fillRect/>
          </a:stretch>
        </p:blipFill>
        <p:spPr>
          <a:xfrm>
            <a:off x="-99625" y="0"/>
            <a:ext cx="4772772" cy="3195981"/>
          </a:xfrm>
          <a:prstGeom prst="rect">
            <a:avLst/>
          </a:prstGeom>
          <a:noFill/>
          <a:ln>
            <a:noFill/>
          </a:ln>
        </p:spPr>
      </p:pic>
      <p:pic>
        <p:nvPicPr>
          <p:cNvPr id="105" name="Google Shape;105;p17"/>
          <p:cNvPicPr preferRelativeResize="0"/>
          <p:nvPr/>
        </p:nvPicPr>
        <p:blipFill>
          <a:blip r:embed="rId4">
            <a:alphaModFix/>
          </a:blip>
          <a:stretch>
            <a:fillRect/>
          </a:stretch>
        </p:blipFill>
        <p:spPr>
          <a:xfrm>
            <a:off x="4402425" y="0"/>
            <a:ext cx="4907321" cy="3195975"/>
          </a:xfrm>
          <a:prstGeom prst="rect">
            <a:avLst/>
          </a:prstGeom>
          <a:noFill/>
          <a:ln>
            <a:noFill/>
          </a:ln>
        </p:spPr>
      </p:pic>
      <p:sp>
        <p:nvSpPr>
          <p:cNvPr id="106" name="Google Shape;106;p17"/>
          <p:cNvSpPr txBox="1"/>
          <p:nvPr/>
        </p:nvSpPr>
        <p:spPr>
          <a:xfrm>
            <a:off x="94725" y="3261075"/>
            <a:ext cx="8471100" cy="1329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Playfair Display"/>
              <a:buChar char="-"/>
            </a:pPr>
            <a:r>
              <a:rPr lang="en" sz="1600">
                <a:latin typeface="Playfair Display"/>
                <a:ea typeface="Playfair Display"/>
                <a:cs typeface="Playfair Display"/>
                <a:sym typeface="Playfair Display"/>
              </a:rPr>
              <a:t>Kuhls are interconnected channels of water located in fragile ecology of Himachal Pradesh. </a:t>
            </a:r>
            <a:endParaRPr sz="1600">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Char char="-"/>
            </a:pPr>
            <a:r>
              <a:rPr lang="en" sz="1600">
                <a:latin typeface="Playfair Display"/>
                <a:ea typeface="Playfair Display"/>
                <a:cs typeface="Playfair Display"/>
                <a:sym typeface="Playfair Display"/>
              </a:rPr>
              <a:t>Water is diverted from the river by constructing a rubble masonry called as </a:t>
            </a:r>
            <a:r>
              <a:rPr i="1" lang="en" sz="1600">
                <a:latin typeface="Playfair Display"/>
                <a:ea typeface="Playfair Display"/>
                <a:cs typeface="Playfair Display"/>
                <a:sym typeface="Playfair Display"/>
              </a:rPr>
              <a:t>Danga. </a:t>
            </a:r>
            <a:r>
              <a:rPr lang="en" sz="1600">
                <a:latin typeface="Playfair Display"/>
                <a:ea typeface="Playfair Display"/>
                <a:cs typeface="Playfair Display"/>
                <a:sym typeface="Playfair Display"/>
              </a:rPr>
              <a:t>These danga are temporary construction which washes away in Monsoons. </a:t>
            </a:r>
            <a:endParaRPr sz="1600">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Char char="-"/>
            </a:pPr>
            <a:r>
              <a:rPr lang="en" sz="1600">
                <a:latin typeface="Playfair Display"/>
                <a:ea typeface="Playfair Display"/>
                <a:cs typeface="Playfair Display"/>
                <a:sym typeface="Playfair Display"/>
              </a:rPr>
              <a:t>Every year the community comes together for a collective action to repair the </a:t>
            </a:r>
            <a:r>
              <a:rPr i="1" lang="en" sz="1600">
                <a:latin typeface="Playfair Display"/>
                <a:ea typeface="Playfair Display"/>
                <a:cs typeface="Playfair Display"/>
                <a:sym typeface="Playfair Display"/>
              </a:rPr>
              <a:t>Danga. </a:t>
            </a:r>
            <a:endParaRPr i="1" sz="1600">
              <a:latin typeface="Playfair Display"/>
              <a:ea typeface="Playfair Display"/>
              <a:cs typeface="Playfair Display"/>
              <a:sym typeface="Playfair Display"/>
            </a:endParaRPr>
          </a:p>
        </p:txBody>
      </p:sp>
      <p:sp>
        <p:nvSpPr>
          <p:cNvPr id="107" name="Google Shape;107;p17"/>
          <p:cNvSpPr txBox="1"/>
          <p:nvPr/>
        </p:nvSpPr>
        <p:spPr>
          <a:xfrm>
            <a:off x="94725" y="4827342"/>
            <a:ext cx="8471100" cy="965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Kuhl sont des canaux d'eau interconnectés situés dans la fragile écologie de l'Himachal Pradesh.</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L'eau est détournée de la rivière en construisant une maçonnerie en moellons appelée Danga. Ces danga sont des constructions temporaires qui sont emportées par la mousson.</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Chaque année, la communauté se réunit pour une action collective visant à réparer le Danga.</a:t>
            </a:r>
            <a:endParaRPr sz="1600">
              <a:solidFill>
                <a:srgbClr val="0000FF"/>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18"/>
          <p:cNvPicPr preferRelativeResize="0"/>
          <p:nvPr/>
        </p:nvPicPr>
        <p:blipFill>
          <a:blip r:embed="rId3">
            <a:alphaModFix/>
          </a:blip>
          <a:stretch>
            <a:fillRect/>
          </a:stretch>
        </p:blipFill>
        <p:spPr>
          <a:xfrm>
            <a:off x="-56925" y="-17"/>
            <a:ext cx="4684229" cy="3135737"/>
          </a:xfrm>
          <a:prstGeom prst="rect">
            <a:avLst/>
          </a:prstGeom>
          <a:noFill/>
          <a:ln>
            <a:noFill/>
          </a:ln>
        </p:spPr>
      </p:pic>
      <p:pic>
        <p:nvPicPr>
          <p:cNvPr id="113" name="Google Shape;113;p18"/>
          <p:cNvPicPr preferRelativeResize="0"/>
          <p:nvPr/>
        </p:nvPicPr>
        <p:blipFill>
          <a:blip r:embed="rId4">
            <a:alphaModFix/>
          </a:blip>
          <a:stretch>
            <a:fillRect/>
          </a:stretch>
        </p:blipFill>
        <p:spPr>
          <a:xfrm>
            <a:off x="4459776" y="0"/>
            <a:ext cx="4684229" cy="3135737"/>
          </a:xfrm>
          <a:prstGeom prst="rect">
            <a:avLst/>
          </a:prstGeom>
          <a:noFill/>
          <a:ln>
            <a:noFill/>
          </a:ln>
        </p:spPr>
      </p:pic>
      <p:sp>
        <p:nvSpPr>
          <p:cNvPr id="114" name="Google Shape;114;p18"/>
          <p:cNvSpPr txBox="1"/>
          <p:nvPr/>
        </p:nvSpPr>
        <p:spPr>
          <a:xfrm>
            <a:off x="0" y="6383933"/>
            <a:ext cx="3000000" cy="2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Vollkorn"/>
                <a:ea typeface="Vollkorn"/>
                <a:cs typeface="Vollkorn"/>
                <a:sym typeface="Vollkorn"/>
              </a:rPr>
              <a:t>Riwaj-i-abpashi </a:t>
            </a:r>
            <a:endParaRPr>
              <a:solidFill>
                <a:srgbClr val="FFFFFF"/>
              </a:solidFill>
              <a:latin typeface="Vollkorn"/>
              <a:ea typeface="Vollkorn"/>
              <a:cs typeface="Vollkorn"/>
              <a:sym typeface="Vollkorn"/>
            </a:endParaRPr>
          </a:p>
          <a:p>
            <a:pPr indent="0" lvl="0" marL="0" rtl="0" algn="l">
              <a:spcBef>
                <a:spcPts val="0"/>
              </a:spcBef>
              <a:spcAft>
                <a:spcPts val="0"/>
              </a:spcAft>
              <a:buNone/>
            </a:pPr>
            <a:r>
              <a:t/>
            </a:r>
            <a:endParaRPr>
              <a:solidFill>
                <a:schemeClr val="dk1"/>
              </a:solidFill>
              <a:latin typeface="Vollkorn"/>
              <a:ea typeface="Vollkorn"/>
              <a:cs typeface="Vollkorn"/>
              <a:sym typeface="Vollkorn"/>
            </a:endParaRPr>
          </a:p>
        </p:txBody>
      </p:sp>
      <p:sp>
        <p:nvSpPr>
          <p:cNvPr id="115" name="Google Shape;115;p18"/>
          <p:cNvSpPr txBox="1"/>
          <p:nvPr/>
        </p:nvSpPr>
        <p:spPr>
          <a:xfrm>
            <a:off x="292650" y="4985450"/>
            <a:ext cx="8558700" cy="797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FF"/>
              </a:buClr>
              <a:buSzPts val="1600"/>
              <a:buChar char="-"/>
            </a:pPr>
            <a:r>
              <a:rPr lang="en" sz="1600">
                <a:solidFill>
                  <a:srgbClr val="0000FF"/>
                </a:solidFill>
                <a:latin typeface="Playfair Display"/>
                <a:ea typeface="Playfair Display"/>
                <a:cs typeface="Playfair Display"/>
                <a:sym typeface="Playfair Display"/>
              </a:rPr>
              <a:t>Un Kuhl traverse les frontières de divers Panchayats (instances dirigeantes au niveau du village) et de Mouza (Revenue Village)</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Ils ont codifié un document de lois coutumières appelé Riwaj-I -Abpashi.</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Riwaj-i-abpashi mentionne le nom de Kuhls, son histoire, les principes d'appropriation de l'eau et les mesures de résolution en cas de conflit.</a:t>
            </a:r>
            <a:endParaRPr sz="1600">
              <a:solidFill>
                <a:srgbClr val="0000FF"/>
              </a:solidFill>
              <a:latin typeface="Playfair Display"/>
              <a:ea typeface="Playfair Display"/>
              <a:cs typeface="Playfair Display"/>
              <a:sym typeface="Playfair Display"/>
            </a:endParaRPr>
          </a:p>
          <a:p>
            <a:pPr indent="0" lvl="0" marL="152400" marR="152400" rtl="0" algn="l">
              <a:lnSpc>
                <a:spcPct val="115000"/>
              </a:lnSpc>
              <a:spcBef>
                <a:spcPts val="0"/>
              </a:spcBef>
              <a:spcAft>
                <a:spcPts val="0"/>
              </a:spcAft>
              <a:buClr>
                <a:schemeClr val="dk1"/>
              </a:buClr>
              <a:buSzPts val="1100"/>
              <a:buFont typeface="Arial"/>
              <a:buNone/>
            </a:pPr>
            <a:r>
              <a:t/>
            </a:r>
            <a:endParaRPr sz="1600">
              <a:solidFill>
                <a:srgbClr val="0000FF"/>
              </a:solidFill>
              <a:latin typeface="Playfair Display"/>
              <a:ea typeface="Playfair Display"/>
              <a:cs typeface="Playfair Display"/>
              <a:sym typeface="Playfair Display"/>
            </a:endParaRPr>
          </a:p>
          <a:p>
            <a:pPr indent="0" lvl="0" marL="0" rtl="0" algn="l">
              <a:spcBef>
                <a:spcPts val="0"/>
              </a:spcBef>
              <a:spcAft>
                <a:spcPts val="0"/>
              </a:spcAft>
              <a:buClr>
                <a:schemeClr val="dk1"/>
              </a:buClr>
              <a:buSzPts val="1100"/>
              <a:buFont typeface="Arial"/>
              <a:buNone/>
            </a:pPr>
            <a:r>
              <a:t/>
            </a:r>
            <a:endParaRPr sz="1600">
              <a:solidFill>
                <a:srgbClr val="0000FF"/>
              </a:solidFill>
              <a:latin typeface="Playfair Display"/>
              <a:ea typeface="Playfair Display"/>
              <a:cs typeface="Playfair Display"/>
              <a:sym typeface="Playfair Display"/>
            </a:endParaRPr>
          </a:p>
          <a:p>
            <a:pPr indent="0" lvl="0" marL="0" rtl="0" algn="l">
              <a:spcBef>
                <a:spcPts val="0"/>
              </a:spcBef>
              <a:spcAft>
                <a:spcPts val="0"/>
              </a:spcAft>
              <a:buClr>
                <a:schemeClr val="dk1"/>
              </a:buClr>
              <a:buSzPts val="1100"/>
              <a:buFont typeface="Arial"/>
              <a:buNone/>
            </a:pPr>
            <a:r>
              <a:t/>
            </a:r>
            <a:endParaRPr sz="1600">
              <a:solidFill>
                <a:srgbClr val="0000FF"/>
              </a:solidFill>
              <a:latin typeface="Playfair Display"/>
              <a:ea typeface="Playfair Display"/>
              <a:cs typeface="Playfair Display"/>
              <a:sym typeface="Playfair Display"/>
            </a:endParaRPr>
          </a:p>
        </p:txBody>
      </p:sp>
      <p:sp>
        <p:nvSpPr>
          <p:cNvPr id="116" name="Google Shape;116;p18"/>
          <p:cNvSpPr txBox="1"/>
          <p:nvPr/>
        </p:nvSpPr>
        <p:spPr>
          <a:xfrm>
            <a:off x="292650" y="3333800"/>
            <a:ext cx="8103600" cy="1749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A Kuhl passes through </a:t>
            </a:r>
            <a:r>
              <a:rPr lang="en" sz="1600">
                <a:solidFill>
                  <a:schemeClr val="dk1"/>
                </a:solidFill>
                <a:latin typeface="Playfair Display"/>
                <a:ea typeface="Playfair Display"/>
                <a:cs typeface="Playfair Display"/>
                <a:sym typeface="Playfair Display"/>
              </a:rPr>
              <a:t>boundaries</a:t>
            </a:r>
            <a:r>
              <a:rPr lang="en" sz="1600">
                <a:solidFill>
                  <a:schemeClr val="dk1"/>
                </a:solidFill>
                <a:latin typeface="Playfair Display"/>
                <a:ea typeface="Playfair Display"/>
                <a:cs typeface="Playfair Display"/>
                <a:sym typeface="Playfair Display"/>
              </a:rPr>
              <a:t> of various </a:t>
            </a:r>
            <a:r>
              <a:rPr i="1" lang="en" sz="1600">
                <a:solidFill>
                  <a:schemeClr val="dk1"/>
                </a:solidFill>
                <a:latin typeface="Playfair Display"/>
                <a:ea typeface="Playfair Display"/>
                <a:cs typeface="Playfair Display"/>
                <a:sym typeface="Playfair Display"/>
              </a:rPr>
              <a:t>Panchayats </a:t>
            </a:r>
            <a:r>
              <a:rPr lang="en" sz="1600">
                <a:solidFill>
                  <a:schemeClr val="dk1"/>
                </a:solidFill>
                <a:latin typeface="Playfair Display"/>
                <a:ea typeface="Playfair Display"/>
                <a:cs typeface="Playfair Display"/>
                <a:sym typeface="Playfair Display"/>
              </a:rPr>
              <a:t>( village level local governing bodies) and </a:t>
            </a:r>
            <a:r>
              <a:rPr i="1" lang="en" sz="1600">
                <a:solidFill>
                  <a:schemeClr val="dk1"/>
                </a:solidFill>
                <a:latin typeface="Playfair Display"/>
                <a:ea typeface="Playfair Display"/>
                <a:cs typeface="Playfair Display"/>
                <a:sym typeface="Playfair Display"/>
              </a:rPr>
              <a:t>Mauza </a:t>
            </a:r>
            <a:r>
              <a:rPr lang="en" sz="1600">
                <a:solidFill>
                  <a:schemeClr val="dk1"/>
                </a:solidFill>
                <a:latin typeface="Playfair Display"/>
                <a:ea typeface="Playfair Display"/>
                <a:cs typeface="Playfair Display"/>
                <a:sym typeface="Playfair Display"/>
              </a:rPr>
              <a:t>( Revenue Village)</a:t>
            </a:r>
            <a:endParaRPr sz="1600">
              <a:solidFill>
                <a:schemeClr val="dk1"/>
              </a:solidFill>
              <a:latin typeface="Playfair Display"/>
              <a:ea typeface="Playfair Display"/>
              <a:cs typeface="Playfair Display"/>
              <a:sym typeface="Playfair Display"/>
            </a:endParaRPr>
          </a:p>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They have codified document of customary laws called as Riwaj- I -Abpashi. </a:t>
            </a:r>
            <a:endParaRPr sz="1600">
              <a:solidFill>
                <a:schemeClr val="dk1"/>
              </a:solidFill>
              <a:latin typeface="Playfair Display"/>
              <a:ea typeface="Playfair Display"/>
              <a:cs typeface="Playfair Display"/>
              <a:sym typeface="Playfair Display"/>
            </a:endParaRPr>
          </a:p>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Riwaj-i-abpashi  mentions the name of Kuhls, the history , water appropriation principals and measures of resolution in case of a conflict. </a:t>
            </a:r>
            <a:endParaRPr sz="16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chemeClr val="dk1"/>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0" y="-685800"/>
            <a:ext cx="4565069" cy="3934552"/>
          </a:xfrm>
          <a:prstGeom prst="rect">
            <a:avLst/>
          </a:prstGeom>
          <a:noFill/>
          <a:ln>
            <a:noFill/>
          </a:ln>
        </p:spPr>
      </p:pic>
      <p:sp>
        <p:nvSpPr>
          <p:cNvPr id="122" name="Google Shape;122;p19"/>
          <p:cNvSpPr txBox="1"/>
          <p:nvPr/>
        </p:nvSpPr>
        <p:spPr>
          <a:xfrm>
            <a:off x="292650" y="3248750"/>
            <a:ext cx="8651100" cy="1749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a:t>
            </a:r>
            <a:r>
              <a:rPr lang="en" sz="1600">
                <a:solidFill>
                  <a:schemeClr val="dk1"/>
                </a:solidFill>
                <a:latin typeface="Playfair Display"/>
                <a:ea typeface="Playfair Display"/>
                <a:cs typeface="Playfair Display"/>
                <a:sym typeface="Playfair Display"/>
              </a:rPr>
              <a:t>responsibility</a:t>
            </a:r>
            <a:r>
              <a:rPr lang="en" sz="1600">
                <a:solidFill>
                  <a:schemeClr val="dk1"/>
                </a:solidFill>
                <a:latin typeface="Playfair Display"/>
                <a:ea typeface="Playfair Display"/>
                <a:cs typeface="Playfair Display"/>
                <a:sym typeface="Playfair Display"/>
              </a:rPr>
              <a:t> of managing kuhl lies with Kuhl </a:t>
            </a:r>
            <a:r>
              <a:rPr lang="en" sz="1600">
                <a:solidFill>
                  <a:schemeClr val="dk1"/>
                </a:solidFill>
                <a:latin typeface="Playfair Display"/>
                <a:ea typeface="Playfair Display"/>
                <a:cs typeface="Playfair Display"/>
                <a:sym typeface="Playfair Display"/>
              </a:rPr>
              <a:t>committee</a:t>
            </a:r>
            <a:r>
              <a:rPr lang="en" sz="1600">
                <a:solidFill>
                  <a:schemeClr val="dk1"/>
                </a:solidFill>
                <a:latin typeface="Playfair Display"/>
                <a:ea typeface="Playfair Display"/>
                <a:cs typeface="Playfair Display"/>
                <a:sym typeface="Playfair Display"/>
              </a:rPr>
              <a:t>. </a:t>
            </a:r>
            <a:endParaRPr sz="1600">
              <a:solidFill>
                <a:schemeClr val="dk1"/>
              </a:solidFill>
              <a:latin typeface="Playfair Display"/>
              <a:ea typeface="Playfair Display"/>
              <a:cs typeface="Playfair Display"/>
              <a:sym typeface="Playfair Display"/>
            </a:endParaRPr>
          </a:p>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Kuhl </a:t>
            </a:r>
            <a:r>
              <a:rPr lang="en" sz="1600">
                <a:solidFill>
                  <a:schemeClr val="dk1"/>
                </a:solidFill>
                <a:latin typeface="Playfair Display"/>
                <a:ea typeface="Playfair Display"/>
                <a:cs typeface="Playfair Display"/>
                <a:sym typeface="Playfair Display"/>
              </a:rPr>
              <a:t>committee</a:t>
            </a:r>
            <a:r>
              <a:rPr lang="en" sz="1600">
                <a:solidFill>
                  <a:schemeClr val="dk1"/>
                </a:solidFill>
                <a:latin typeface="Playfair Display"/>
                <a:ea typeface="Playfair Display"/>
                <a:cs typeface="Playfair Display"/>
                <a:sym typeface="Playfair Display"/>
              </a:rPr>
              <a:t> is </a:t>
            </a:r>
            <a:r>
              <a:rPr lang="en" sz="1600">
                <a:solidFill>
                  <a:schemeClr val="dk1"/>
                </a:solidFill>
                <a:latin typeface="Playfair Display"/>
                <a:ea typeface="Playfair Display"/>
                <a:cs typeface="Playfair Display"/>
                <a:sym typeface="Playfair Display"/>
              </a:rPr>
              <a:t>headed</a:t>
            </a:r>
            <a:r>
              <a:rPr lang="en" sz="1600">
                <a:solidFill>
                  <a:schemeClr val="dk1"/>
                </a:solidFill>
                <a:latin typeface="Playfair Display"/>
                <a:ea typeface="Playfair Display"/>
                <a:cs typeface="Playfair Display"/>
                <a:sym typeface="Playfair Display"/>
              </a:rPr>
              <a:t> by Kohli- whose </a:t>
            </a:r>
            <a:r>
              <a:rPr lang="en" sz="1600">
                <a:solidFill>
                  <a:schemeClr val="dk1"/>
                </a:solidFill>
                <a:latin typeface="Playfair Display"/>
                <a:ea typeface="Playfair Display"/>
                <a:cs typeface="Playfair Display"/>
                <a:sym typeface="Playfair Display"/>
              </a:rPr>
              <a:t>responsibility</a:t>
            </a:r>
            <a:r>
              <a:rPr lang="en" sz="1600">
                <a:solidFill>
                  <a:schemeClr val="dk1"/>
                </a:solidFill>
                <a:latin typeface="Playfair Display"/>
                <a:ea typeface="Playfair Display"/>
                <a:cs typeface="Playfair Display"/>
                <a:sym typeface="Playfair Display"/>
              </a:rPr>
              <a:t> is to organise collective action, ensuring maintenance and fair sharing of water. </a:t>
            </a:r>
            <a:endParaRPr sz="1600">
              <a:solidFill>
                <a:schemeClr val="dk1"/>
              </a:solidFill>
              <a:latin typeface="Playfair Display"/>
              <a:ea typeface="Playfair Display"/>
              <a:cs typeface="Playfair Display"/>
              <a:sym typeface="Playfair Display"/>
            </a:endParaRPr>
          </a:p>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The </a:t>
            </a:r>
            <a:r>
              <a:rPr lang="en" sz="1600">
                <a:solidFill>
                  <a:schemeClr val="dk1"/>
                </a:solidFill>
                <a:latin typeface="Playfair Display"/>
                <a:ea typeface="Playfair Display"/>
                <a:cs typeface="Playfair Display"/>
                <a:sym typeface="Playfair Display"/>
              </a:rPr>
              <a:t>maintenance</a:t>
            </a:r>
            <a:r>
              <a:rPr lang="en" sz="1600">
                <a:solidFill>
                  <a:schemeClr val="dk1"/>
                </a:solidFill>
                <a:latin typeface="Playfair Display"/>
                <a:ea typeface="Playfair Display"/>
                <a:cs typeface="Playfair Display"/>
                <a:sym typeface="Playfair Display"/>
              </a:rPr>
              <a:t> work includes cleaning of the kuhls, </a:t>
            </a:r>
            <a:r>
              <a:rPr lang="en" sz="1600">
                <a:solidFill>
                  <a:schemeClr val="dk1"/>
                </a:solidFill>
                <a:latin typeface="Playfair Display"/>
                <a:ea typeface="Playfair Display"/>
                <a:cs typeface="Playfair Display"/>
                <a:sym typeface="Playfair Display"/>
              </a:rPr>
              <a:t>reconstruction</a:t>
            </a:r>
            <a:r>
              <a:rPr lang="en" sz="1600">
                <a:solidFill>
                  <a:schemeClr val="dk1"/>
                </a:solidFill>
                <a:latin typeface="Playfair Display"/>
                <a:ea typeface="Playfair Display"/>
                <a:cs typeface="Playfair Display"/>
                <a:sym typeface="Playfair Display"/>
              </a:rPr>
              <a:t> of mud masonry walls of the drain, </a:t>
            </a:r>
            <a:r>
              <a:rPr lang="en" sz="1600">
                <a:solidFill>
                  <a:schemeClr val="dk1"/>
                </a:solidFill>
                <a:latin typeface="Playfair Display"/>
                <a:ea typeface="Playfair Display"/>
                <a:cs typeface="Playfair Display"/>
                <a:sym typeface="Playfair Display"/>
              </a:rPr>
              <a:t>reconstruction</a:t>
            </a:r>
            <a:r>
              <a:rPr lang="en" sz="1600">
                <a:solidFill>
                  <a:schemeClr val="dk1"/>
                </a:solidFill>
                <a:latin typeface="Playfair Display"/>
                <a:ea typeface="Playfair Display"/>
                <a:cs typeface="Playfair Display"/>
                <a:sym typeface="Playfair Display"/>
              </a:rPr>
              <a:t> of the danga. </a:t>
            </a:r>
            <a:endParaRPr sz="1600">
              <a:solidFill>
                <a:schemeClr val="dk1"/>
              </a:solidFill>
              <a:latin typeface="Playfair Display"/>
              <a:ea typeface="Playfair Display"/>
              <a:cs typeface="Playfair Display"/>
              <a:sym typeface="Playfair Display"/>
            </a:endParaRPr>
          </a:p>
          <a:p>
            <a:pPr indent="-330200" lvl="0" marL="457200" rtl="0" algn="l">
              <a:spcBef>
                <a:spcPts val="0"/>
              </a:spcBef>
              <a:spcAft>
                <a:spcPts val="0"/>
              </a:spcAft>
              <a:buClr>
                <a:schemeClr val="dk1"/>
              </a:buClr>
              <a:buSzPts val="1600"/>
              <a:buFont typeface="Playfair Display"/>
              <a:buChar char="-"/>
            </a:pPr>
            <a:r>
              <a:rPr lang="en" sz="1600">
                <a:solidFill>
                  <a:schemeClr val="dk1"/>
                </a:solidFill>
                <a:latin typeface="Playfair Display"/>
                <a:ea typeface="Playfair Display"/>
                <a:cs typeface="Playfair Display"/>
                <a:sym typeface="Playfair Display"/>
              </a:rPr>
              <a:t>Kuhls cater to other livelihoods also such as Gherats ( Water mills ),  Gaddi’s ( shepard communities) etc. </a:t>
            </a:r>
            <a:endParaRPr sz="16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600">
              <a:solidFill>
                <a:schemeClr val="dk1"/>
              </a:solidFill>
              <a:latin typeface="Playfair Display"/>
              <a:ea typeface="Playfair Display"/>
              <a:cs typeface="Playfair Display"/>
              <a:sym typeface="Playfair Display"/>
            </a:endParaRPr>
          </a:p>
        </p:txBody>
      </p:sp>
      <p:pic>
        <p:nvPicPr>
          <p:cNvPr id="123" name="Google Shape;123;p19"/>
          <p:cNvPicPr preferRelativeResize="0"/>
          <p:nvPr/>
        </p:nvPicPr>
        <p:blipFill>
          <a:blip r:embed="rId4">
            <a:alphaModFix/>
          </a:blip>
          <a:stretch>
            <a:fillRect/>
          </a:stretch>
        </p:blipFill>
        <p:spPr>
          <a:xfrm>
            <a:off x="4565076" y="-321900"/>
            <a:ext cx="5282456" cy="3570649"/>
          </a:xfrm>
          <a:prstGeom prst="rect">
            <a:avLst/>
          </a:prstGeom>
          <a:noFill/>
          <a:ln>
            <a:noFill/>
          </a:ln>
        </p:spPr>
      </p:pic>
      <p:sp>
        <p:nvSpPr>
          <p:cNvPr id="124" name="Google Shape;124;p19"/>
          <p:cNvSpPr txBox="1"/>
          <p:nvPr/>
        </p:nvSpPr>
        <p:spPr>
          <a:xfrm>
            <a:off x="288125" y="5032550"/>
            <a:ext cx="8779800" cy="13857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La responsabilité de la gestion du kuhl incombe au comité Kuhl.</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 comité de Kuhl est dirigé par Kohli, responsable de l'organisation d'une action collective assurant la maintenance et le partage équitable de l'eau.</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travaux d'entretien comprennent le nettoyage des kuhls, la reconstruction des murs en maçonnerie en pisé du drain, la reconstruction du danga.</a:t>
            </a:r>
            <a:endParaRPr sz="1600">
              <a:solidFill>
                <a:srgbClr val="0000FF"/>
              </a:solidFill>
              <a:latin typeface="Playfair Display"/>
              <a:ea typeface="Playfair Display"/>
              <a:cs typeface="Playfair Display"/>
              <a:sym typeface="Playfair Display"/>
            </a:endParaRPr>
          </a:p>
          <a:p>
            <a:pPr indent="-330200" lvl="0" marL="457200" rtl="0" algn="l">
              <a:spcBef>
                <a:spcPts val="0"/>
              </a:spcBef>
              <a:spcAft>
                <a:spcPts val="0"/>
              </a:spcAft>
              <a:buClr>
                <a:srgbClr val="0000FF"/>
              </a:buClr>
              <a:buSzPts val="1600"/>
              <a:buFont typeface="Playfair Display"/>
              <a:buChar char="-"/>
            </a:pPr>
            <a:r>
              <a:rPr lang="en" sz="1600">
                <a:solidFill>
                  <a:srgbClr val="0000FF"/>
                </a:solidFill>
                <a:latin typeface="Playfair Display"/>
                <a:ea typeface="Playfair Display"/>
                <a:cs typeface="Playfair Display"/>
                <a:sym typeface="Playfair Display"/>
              </a:rPr>
              <a:t>Les Kuhls couvrent d’autres moyens de subsistance, tels que les Gherats (moulins à eau), les Gaddi (communautés shepard), etc.</a:t>
            </a:r>
            <a:endParaRPr sz="1600">
              <a:solidFill>
                <a:srgbClr val="0000FF"/>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0"/>
          <p:cNvSpPr txBox="1"/>
          <p:nvPr/>
        </p:nvSpPr>
        <p:spPr>
          <a:xfrm>
            <a:off x="588225" y="2925150"/>
            <a:ext cx="50526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000">
                <a:solidFill>
                  <a:schemeClr val="dk1"/>
                </a:solidFill>
                <a:latin typeface="Impact"/>
                <a:ea typeface="Impact"/>
                <a:cs typeface="Impact"/>
                <a:sym typeface="Impact"/>
              </a:rPr>
              <a:t>Research Framework </a:t>
            </a:r>
            <a:r>
              <a:rPr lang="en" sz="2400">
                <a:solidFill>
                  <a:schemeClr val="dk1"/>
                </a:solidFill>
                <a:latin typeface="Impact"/>
                <a:ea typeface="Impact"/>
                <a:cs typeface="Impact"/>
                <a:sym typeface="Impact"/>
              </a:rPr>
              <a:t>. </a:t>
            </a:r>
            <a:endParaRPr sz="2400">
              <a:solidFill>
                <a:schemeClr val="dk1"/>
              </a:solidFill>
              <a:latin typeface="Impact"/>
              <a:ea typeface="Impact"/>
              <a:cs typeface="Impact"/>
              <a:sym typeface="Impact"/>
            </a:endParaRPr>
          </a:p>
          <a:p>
            <a:pPr indent="0" lvl="0" marL="0" rtl="0" algn="l">
              <a:spcBef>
                <a:spcPts val="0"/>
              </a:spcBef>
              <a:spcAft>
                <a:spcPts val="0"/>
              </a:spcAft>
              <a:buNone/>
            </a:pPr>
            <a:r>
              <a:t/>
            </a:r>
            <a:endParaRPr/>
          </a:p>
        </p:txBody>
      </p:sp>
      <p:cxnSp>
        <p:nvCxnSpPr>
          <p:cNvPr id="130" name="Google Shape;130;p20"/>
          <p:cNvCxnSpPr/>
          <p:nvPr/>
        </p:nvCxnSpPr>
        <p:spPr>
          <a:xfrm>
            <a:off x="714225" y="3696625"/>
            <a:ext cx="7347900" cy="0"/>
          </a:xfrm>
          <a:prstGeom prst="straightConnector1">
            <a:avLst/>
          </a:prstGeom>
          <a:noFill/>
          <a:ln cap="flat" cmpd="sng" w="9525">
            <a:solidFill>
              <a:schemeClr val="dk2"/>
            </a:solidFill>
            <a:prstDash val="solid"/>
            <a:round/>
            <a:headEnd len="med" w="med" type="none"/>
            <a:tailEnd len="med" w="med" type="none"/>
          </a:ln>
        </p:spPr>
      </p:cxnSp>
      <p:sp>
        <p:nvSpPr>
          <p:cNvPr id="131" name="Google Shape;131;p20"/>
          <p:cNvSpPr txBox="1"/>
          <p:nvPr/>
        </p:nvSpPr>
        <p:spPr>
          <a:xfrm>
            <a:off x="617800" y="3797700"/>
            <a:ext cx="5304600" cy="1441500"/>
          </a:xfrm>
          <a:prstGeom prst="rect">
            <a:avLst/>
          </a:prstGeom>
          <a:noFill/>
          <a:ln>
            <a:noFill/>
          </a:ln>
        </p:spPr>
        <p:txBody>
          <a:bodyPr anchorCtr="0" anchor="t" bIns="91425" lIns="91425" spcFirstLastPara="1" rIns="91425" wrap="square" tIns="91425">
            <a:noAutofit/>
          </a:bodyPr>
          <a:lstStyle/>
          <a:p>
            <a:pPr indent="0" lvl="0" marL="0" marR="190500" rtl="0" algn="l">
              <a:lnSpc>
                <a:spcPct val="122727"/>
              </a:lnSpc>
              <a:spcBef>
                <a:spcPts val="0"/>
              </a:spcBef>
              <a:spcAft>
                <a:spcPts val="0"/>
              </a:spcAft>
              <a:buClr>
                <a:schemeClr val="dk1"/>
              </a:buClr>
              <a:buSzPts val="1100"/>
              <a:buFont typeface="Arial"/>
              <a:buNone/>
            </a:pPr>
            <a:r>
              <a:rPr lang="en" sz="3000">
                <a:solidFill>
                  <a:srgbClr val="0000FF"/>
                </a:solidFill>
                <a:latin typeface="Impact"/>
                <a:ea typeface="Impact"/>
                <a:cs typeface="Impact"/>
                <a:sym typeface="Impact"/>
              </a:rPr>
              <a:t>Cadre de recherche .</a:t>
            </a:r>
            <a:endParaRPr sz="3000">
              <a:solidFill>
                <a:srgbClr val="0000FF"/>
              </a:solidFill>
              <a:latin typeface="Impact"/>
              <a:ea typeface="Impact"/>
              <a:cs typeface="Impact"/>
              <a:sym typeface="Impact"/>
            </a:endParaRPr>
          </a:p>
          <a:p>
            <a:pPr indent="0" lvl="0" marL="152400" marR="152400" rtl="0" algn="l">
              <a:lnSpc>
                <a:spcPct val="115000"/>
              </a:lnSpc>
              <a:spcBef>
                <a:spcPts val="0"/>
              </a:spcBef>
              <a:spcAft>
                <a:spcPts val="0"/>
              </a:spcAft>
              <a:buClr>
                <a:schemeClr val="dk1"/>
              </a:buClr>
              <a:buSzPts val="1100"/>
              <a:buFont typeface="Arial"/>
              <a:buNone/>
            </a:pPr>
            <a:r>
              <a:t/>
            </a:r>
            <a:endParaRPr sz="100">
              <a:solidFill>
                <a:srgbClr val="222222"/>
              </a:solidFill>
              <a:highlight>
                <a:srgbClr val="F8F9FA"/>
              </a:highlight>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1"/>
          <p:cNvPicPr preferRelativeResize="0"/>
          <p:nvPr/>
        </p:nvPicPr>
        <p:blipFill>
          <a:blip r:embed="rId3">
            <a:alphaModFix/>
          </a:blip>
          <a:stretch>
            <a:fillRect/>
          </a:stretch>
        </p:blipFill>
        <p:spPr>
          <a:xfrm>
            <a:off x="0" y="0"/>
            <a:ext cx="9143999" cy="6010106"/>
          </a:xfrm>
          <a:prstGeom prst="rect">
            <a:avLst/>
          </a:prstGeom>
          <a:noFill/>
          <a:ln>
            <a:noFill/>
          </a:ln>
        </p:spPr>
      </p:pic>
      <p:cxnSp>
        <p:nvCxnSpPr>
          <p:cNvPr id="137" name="Google Shape;137;p21"/>
          <p:cNvCxnSpPr/>
          <p:nvPr/>
        </p:nvCxnSpPr>
        <p:spPr>
          <a:xfrm>
            <a:off x="3387450" y="4186475"/>
            <a:ext cx="27900" cy="1931400"/>
          </a:xfrm>
          <a:prstGeom prst="straightConnector1">
            <a:avLst/>
          </a:prstGeom>
          <a:noFill/>
          <a:ln cap="flat" cmpd="sng" w="9525">
            <a:solidFill>
              <a:schemeClr val="dk2"/>
            </a:solidFill>
            <a:prstDash val="solid"/>
            <a:round/>
            <a:headEnd len="med" w="med" type="none"/>
            <a:tailEnd len="med" w="med" type="diamond"/>
          </a:ln>
        </p:spPr>
      </p:cxnSp>
      <p:sp>
        <p:nvSpPr>
          <p:cNvPr id="138" name="Google Shape;138;p21"/>
          <p:cNvSpPr txBox="1"/>
          <p:nvPr/>
        </p:nvSpPr>
        <p:spPr>
          <a:xfrm>
            <a:off x="126400" y="6007500"/>
            <a:ext cx="9017700" cy="43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layfair Display"/>
                <a:ea typeface="Playfair Display"/>
                <a:cs typeface="Playfair Display"/>
                <a:sym typeface="Playfair Display"/>
              </a:rPr>
              <a:t>Hybrid framework to determine the </a:t>
            </a:r>
            <a:r>
              <a:rPr lang="en" sz="1600">
                <a:latin typeface="Playfair Display"/>
                <a:ea typeface="Playfair Display"/>
                <a:cs typeface="Playfair Display"/>
                <a:sym typeface="Playfair Display"/>
              </a:rPr>
              <a:t>resilience</a:t>
            </a:r>
            <a:r>
              <a:rPr lang="en" sz="1600">
                <a:latin typeface="Playfair Display"/>
                <a:ea typeface="Playfair Display"/>
                <a:cs typeface="Playfair Display"/>
                <a:sym typeface="Playfair Display"/>
              </a:rPr>
              <a:t> of socio </a:t>
            </a:r>
            <a:r>
              <a:rPr lang="en" sz="1600">
                <a:latin typeface="Playfair Display"/>
                <a:ea typeface="Playfair Display"/>
                <a:cs typeface="Playfair Display"/>
                <a:sym typeface="Playfair Display"/>
              </a:rPr>
              <a:t>ecological</a:t>
            </a:r>
            <a:r>
              <a:rPr lang="en" sz="1600">
                <a:latin typeface="Playfair Display"/>
                <a:ea typeface="Playfair Display"/>
                <a:cs typeface="Playfair Display"/>
                <a:sym typeface="Playfair Display"/>
              </a:rPr>
              <a:t> system </a:t>
            </a:r>
            <a:endParaRPr sz="1600">
              <a:latin typeface="Playfair Display"/>
              <a:ea typeface="Playfair Display"/>
              <a:cs typeface="Playfair Display"/>
              <a:sym typeface="Playfair Display"/>
            </a:endParaRPr>
          </a:p>
          <a:p>
            <a:pPr indent="0" lvl="0" marL="0" marR="152400" rtl="0" algn="l">
              <a:lnSpc>
                <a:spcPct val="150000"/>
              </a:lnSpc>
              <a:spcBef>
                <a:spcPts val="0"/>
              </a:spcBef>
              <a:spcAft>
                <a:spcPts val="0"/>
              </a:spcAft>
              <a:buClr>
                <a:schemeClr val="dk1"/>
              </a:buClr>
              <a:buSzPts val="1100"/>
              <a:buFont typeface="Arial"/>
              <a:buNone/>
            </a:pPr>
            <a:r>
              <a:rPr lang="en" sz="1600">
                <a:solidFill>
                  <a:srgbClr val="0000FF"/>
                </a:solidFill>
                <a:latin typeface="Playfair Display"/>
                <a:ea typeface="Playfair Display"/>
                <a:cs typeface="Playfair Display"/>
                <a:sym typeface="Playfair Display"/>
              </a:rPr>
              <a:t>Cadre hybride pour déterminer la résilience du système socio-écologique</a:t>
            </a:r>
            <a:r>
              <a:rPr lang="en" sz="1200">
                <a:solidFill>
                  <a:srgbClr val="222222"/>
                </a:solidFill>
                <a:highlight>
                  <a:srgbClr val="F8F9FA"/>
                </a:highlight>
              </a:rPr>
              <a:t>.</a:t>
            </a:r>
            <a:endParaRPr sz="1200">
              <a:solidFill>
                <a:srgbClr val="222222"/>
              </a:solidFill>
              <a:highlight>
                <a:srgbClr val="F8F9FA"/>
              </a:highlight>
            </a:endParaRPr>
          </a:p>
          <a:p>
            <a:pPr indent="0" lvl="0" marL="152400" marR="152400" rtl="0" algn="l">
              <a:lnSpc>
                <a:spcPct val="115000"/>
              </a:lnSpc>
              <a:spcBef>
                <a:spcPts val="0"/>
              </a:spcBef>
              <a:spcAft>
                <a:spcPts val="0"/>
              </a:spcAft>
              <a:buClr>
                <a:schemeClr val="dk1"/>
              </a:buClr>
              <a:buSzPts val="1100"/>
              <a:buFont typeface="Arial"/>
              <a:buNone/>
            </a:pPr>
            <a:r>
              <a:t/>
            </a:r>
            <a:endParaRPr sz="100">
              <a:solidFill>
                <a:srgbClr val="222222"/>
              </a:solidFill>
              <a:highlight>
                <a:srgbClr val="F8F9FA"/>
              </a:highlight>
            </a:endParaRPr>
          </a:p>
          <a:p>
            <a:pPr indent="0" lvl="0" marL="0" rtl="0" algn="l">
              <a:spcBef>
                <a:spcPts val="0"/>
              </a:spcBef>
              <a:spcAft>
                <a:spcPts val="0"/>
              </a:spcAft>
              <a:buNone/>
            </a:pPr>
            <a:r>
              <a:t/>
            </a:r>
            <a:endParaRPr sz="1600">
              <a:latin typeface="Playfair Display"/>
              <a:ea typeface="Playfair Display"/>
              <a:cs typeface="Playfair Display"/>
              <a:sym typeface="Playfair Display"/>
            </a:endParaRPr>
          </a:p>
        </p:txBody>
      </p:sp>
      <p:sp>
        <p:nvSpPr>
          <p:cNvPr id="139" name="Google Shape;139;p21"/>
          <p:cNvSpPr txBox="1"/>
          <p:nvPr/>
        </p:nvSpPr>
        <p:spPr>
          <a:xfrm>
            <a:off x="266350" y="6173900"/>
            <a:ext cx="8243700" cy="5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txBox="1"/>
          <p:nvPr/>
        </p:nvSpPr>
        <p:spPr>
          <a:xfrm>
            <a:off x="210375" y="6145900"/>
            <a:ext cx="8635500" cy="5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