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368" r:id="rId3"/>
    <p:sldId id="374" r:id="rId4"/>
    <p:sldId id="378" r:id="rId5"/>
    <p:sldId id="364" r:id="rId6"/>
    <p:sldId id="381" r:id="rId7"/>
    <p:sldId id="382" r:id="rId8"/>
    <p:sldId id="388" r:id="rId9"/>
    <p:sldId id="383" r:id="rId10"/>
    <p:sldId id="386" r:id="rId11"/>
    <p:sldId id="387" r:id="rId12"/>
    <p:sldId id="385" r:id="rId13"/>
    <p:sldId id="384" r:id="rId14"/>
    <p:sldId id="389" r:id="rId15"/>
    <p:sldId id="3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nna Wigboldus" initials="LW" lastIdx="3" clrIdx="0">
    <p:extLst>
      <p:ext uri="{19B8F6BF-5375-455C-9EA6-DF929625EA0E}">
        <p15:presenceInfo xmlns:p15="http://schemas.microsoft.com/office/powerpoint/2012/main" userId="Leanna Wigbold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734"/>
    <a:srgbClr val="996633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3T10:27:43.860" idx="2">
    <p:pos x="3723" y="3829"/>
    <p:text>I wasn't sure if you wanted these all on the bottom with the IUCN logo that was already there - if not, we can take them off easily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D3BD-4B34-EC48-8404-1F732BAB51FF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8977F-910C-444C-9535-157574265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5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63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1FF290-2C9A-4B53-9508-3C4D2946ED1A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85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phase of the project was focused on exploring IUCN/ICOMOS working methods and organizational cultures 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marL="0" indent="0" algn="just">
              <a:buNone/>
            </a:pPr>
            <a:r>
              <a:rPr lang="en-US" dirty="0">
                <a:latin typeface="Arial"/>
                <a:cs typeface="Arial"/>
              </a:rPr>
              <a:t>It underlined the need for:</a:t>
            </a:r>
          </a:p>
          <a:p>
            <a:pPr algn="just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Joint briefing of the teams and preparation for the site visit;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Collaboration amongst team members and between them and local colleagues;</a:t>
            </a:r>
          </a:p>
          <a:p>
            <a:pPr algn="just"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Applying holistic approach to the interconnected character of the natural, cultural and social values of the property;</a:t>
            </a:r>
          </a:p>
          <a:p>
            <a:pPr marL="0" indent="0" algn="just">
              <a:buNone/>
            </a:pPr>
            <a:endParaRPr lang="en-US" b="1" dirty="0">
              <a:latin typeface="Arial"/>
              <a:cs typeface="Arial"/>
            </a:endParaRPr>
          </a:p>
          <a:p>
            <a:pPr algn="just">
              <a:buFont typeface="Wingdings" charset="2"/>
              <a:buChar char="§"/>
            </a:pPr>
            <a:r>
              <a:rPr lang="en-US" b="1" dirty="0">
                <a:latin typeface="Arial"/>
                <a:cs typeface="Arial"/>
              </a:rPr>
              <a:t>Guidance on approaches to linking nature and culture in the management of sites.</a:t>
            </a:r>
            <a:endParaRPr lang="pt-PT" b="1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990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 phase of the project translated lessons learned from the first phase into practical interventions 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pPr algn="just"/>
            <a:r>
              <a:rPr lang="en-US" dirty="0">
                <a:latin typeface="Arial"/>
                <a:cs typeface="Arial"/>
              </a:rPr>
              <a:t>Select two contrasting landscapes/seascapes which are regionally and typologically diverse, and complement those used in the first phase of the project for fieldwork study;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/>
            <a:r>
              <a:rPr lang="en-US" b="1" dirty="0">
                <a:latin typeface="Arial"/>
                <a:cs typeface="Arial"/>
              </a:rPr>
              <a:t>Work in close partnership with local and national management authorities to develop and strengthen policy and management frameworks </a:t>
            </a:r>
            <a:r>
              <a:rPr lang="en-US" dirty="0">
                <a:latin typeface="Arial"/>
                <a:cs typeface="Arial"/>
              </a:rPr>
              <a:t>to achieve long­-term conservation; 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b="1" dirty="0">
                <a:latin typeface="Arial"/>
                <a:cs typeface="Arial"/>
              </a:rPr>
              <a:t>Explore and define practical strategies to adapt management effectiveness methodologies </a:t>
            </a:r>
            <a:r>
              <a:rPr lang="en-US" dirty="0">
                <a:latin typeface="Arial"/>
                <a:cs typeface="Arial"/>
              </a:rPr>
              <a:t>which recognize the interdependence of biological and cultural diversity.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0529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Third phase of the project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Focuses specifically on </a:t>
            </a:r>
            <a:r>
              <a:rPr lang="en-US" b="1" dirty="0">
                <a:latin typeface="Arial"/>
                <a:cs typeface="Arial"/>
              </a:rPr>
              <a:t>organically-evolved cultural landscapes</a:t>
            </a:r>
            <a:r>
              <a:rPr lang="en-US" dirty="0">
                <a:latin typeface="Arial"/>
                <a:cs typeface="Arial"/>
              </a:rPr>
              <a:t>, including landscapes for agriculture, but also fishing and shellfish gathering;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Explores how </a:t>
            </a:r>
            <a:r>
              <a:rPr lang="en-US" b="1" dirty="0">
                <a:latin typeface="Arial"/>
                <a:cs typeface="Arial"/>
              </a:rPr>
              <a:t>to best support and sustain traditional management practices </a:t>
            </a:r>
            <a:r>
              <a:rPr lang="en-US" dirty="0">
                <a:latin typeface="Arial"/>
                <a:cs typeface="Arial"/>
              </a:rPr>
              <a:t>within the processes of the World Heritage framework to achieve long-term conservation;</a:t>
            </a:r>
          </a:p>
          <a:p>
            <a:pPr algn="just"/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Develops a better understanding of </a:t>
            </a:r>
            <a:r>
              <a:rPr lang="en-US" b="1" dirty="0">
                <a:latin typeface="Arial"/>
                <a:cs typeface="Arial"/>
              </a:rPr>
              <a:t>how to strengthen the resilience of sites </a:t>
            </a:r>
            <a:r>
              <a:rPr lang="en-US" dirty="0">
                <a:latin typeface="Arial"/>
                <a:cs typeface="Arial"/>
              </a:rPr>
              <a:t>by studying the changes affecting them; </a:t>
            </a:r>
          </a:p>
          <a:p>
            <a:pPr marL="0" indent="0" algn="just">
              <a:buNone/>
            </a:pPr>
            <a:endParaRPr lang="en-US" dirty="0">
              <a:latin typeface="Arial"/>
              <a:cs typeface="Arial"/>
            </a:endParaRPr>
          </a:p>
          <a:p>
            <a:pPr algn="just"/>
            <a:r>
              <a:rPr lang="en-US" dirty="0">
                <a:latin typeface="Arial"/>
                <a:cs typeface="Arial"/>
              </a:rPr>
              <a:t>This phase also includes cooperation with the FAO and their program on </a:t>
            </a:r>
            <a:r>
              <a:rPr lang="en-US" b="1" dirty="0">
                <a:latin typeface="Arial"/>
                <a:cs typeface="Arial"/>
              </a:rPr>
              <a:t>‘Globally Important Agricultural Heritage Systems’ (GIAHS).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25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821C33-A278-4191-A155-B36C343F2E9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81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6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0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3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7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1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5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3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1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368C0-8C91-4F62-A588-4422A1998AAB}" type="datetimeFigureOut">
              <a:rPr lang="en-US" smtClean="0"/>
              <a:t>10/4/19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D8175-EFB1-478B-8703-3DCEF27FE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ucn.org/theme/world-heritage/our-work/global-world-heritage-projects/connecting-nature-and-cultur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6.png"/><Relationship Id="rId4" Type="http://schemas.openxmlformats.org/officeDocument/2006/relationships/image" Target="../media/image15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0A4598-890F-465F-8D23-748C6AE11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8CB828-B2F2-42CB-9287-F0E9EECDD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8218"/>
          </a:xfrm>
          <a:solidFill>
            <a:srgbClr val="0070C0">
              <a:alpha val="39000"/>
            </a:srgbClr>
          </a:solidFill>
        </p:spPr>
        <p:txBody>
          <a:bodyPr>
            <a:normAutofit/>
          </a:bodyPr>
          <a:lstStyle/>
          <a:p>
            <a:r>
              <a:rPr lang="en-US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RURAL HERITAGE- LANDSCAPES AND BEYOND</a:t>
            </a:r>
            <a:br>
              <a:rPr lang="en-US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spc="200" dirty="0">
                <a:solidFill>
                  <a:schemeClr val="bg1"/>
                </a:solidFill>
                <a:ea typeface="Arial" panose="020B0604020202020204" pitchFamily="34" charset="0"/>
                <a:cs typeface="Arial" panose="020B0604020202020204" pitchFamily="34" charset="0"/>
              </a:rPr>
              <a:t>PATRIMOINE RURAL - PAYSAGES ET AU-DELÀ</a:t>
            </a:r>
            <a:endParaRPr lang="en-US" sz="5400" spc="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FE19C-1992-4AB4-AE00-0EAF8B731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89599"/>
            <a:ext cx="9144000" cy="1168399"/>
          </a:xfrm>
          <a:solidFill>
            <a:srgbClr val="996600">
              <a:alpha val="44000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600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ICOMOS Advisory Committee Scientific Symposium 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fr-FR" sz="2600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Symposium scientifique du Conseil consultatif de l’ICOMOS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17 October 2019 at Marrakesh, Morocco </a:t>
            </a:r>
            <a:endParaRPr lang="en-US" sz="2800" dirty="0">
              <a:solidFill>
                <a:schemeClr val="bg1"/>
              </a:solidFill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fr-FR" dirty="0">
                <a:solidFill>
                  <a:schemeClr val="bg1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17 octobre 2019 à Marrakech, Maroc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endParaRPr lang="en-US" sz="2800" dirty="0"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F9B5D-539B-46B8-8BEA-DD89AC576E06}"/>
              </a:ext>
            </a:extLst>
          </p:cNvPr>
          <p:cNvSpPr txBox="1"/>
          <p:nvPr/>
        </p:nvSpPr>
        <p:spPr>
          <a:xfrm>
            <a:off x="0" y="1514763"/>
            <a:ext cx="9144000" cy="830997"/>
          </a:xfrm>
          <a:prstGeom prst="rect">
            <a:avLst/>
          </a:prstGeom>
          <a:solidFill>
            <a:srgbClr val="996633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Connecting Practice Case Studies</a:t>
            </a:r>
          </a:p>
          <a:p>
            <a:pPr algn="ctr"/>
            <a:r>
              <a:rPr lang="en-AU" sz="2400" dirty="0" err="1">
                <a:solidFill>
                  <a:schemeClr val="bg1"/>
                </a:solidFill>
              </a:rPr>
              <a:t>Gwenaëlle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Bourdin</a:t>
            </a:r>
            <a:r>
              <a:rPr lang="en-US" sz="2400" dirty="0">
                <a:solidFill>
                  <a:schemeClr val="bg1"/>
                </a:solidFill>
              </a:rPr>
              <a:t>, Kristal Buckley, Leanna </a:t>
            </a:r>
            <a:r>
              <a:rPr lang="en-US" sz="2400" dirty="0" err="1">
                <a:solidFill>
                  <a:schemeClr val="bg1"/>
                </a:solidFill>
              </a:rPr>
              <a:t>Wigboldus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3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3CE8DB-B622-0E44-AB06-9170C85A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706"/>
            <a:ext cx="9144000" cy="4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8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A0A8A2-E5DF-D645-A6FD-71591AAA3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184"/>
            <a:ext cx="9144000" cy="3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D5BDB4-85D4-DA46-B334-FF088A52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Landscape of the Pico Island 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Vineyard Culture (Portugal)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F73B0-EC95-AC43-96AD-C0CE99C7F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86" y="2381251"/>
            <a:ext cx="5116285" cy="3837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D7656-4D0A-7247-9D86-1B347842C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2385" y="2418522"/>
            <a:ext cx="5132005" cy="3849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5EF9E-D2EF-8145-9138-16AE1C703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0499" y="2383216"/>
            <a:ext cx="5132005" cy="38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A976D-720C-DB41-A2EE-D76A71576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5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228A5-BD62-0F4F-9464-171B28114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5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19D4C0-46FB-463C-A6D0-4AE9299E64F9}"/>
              </a:ext>
            </a:extLst>
          </p:cNvPr>
          <p:cNvSpPr/>
          <p:nvPr/>
        </p:nvSpPr>
        <p:spPr>
          <a:xfrm>
            <a:off x="0" y="-30668"/>
            <a:ext cx="9144000" cy="34596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E88B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318" y="596781"/>
            <a:ext cx="923033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chemeClr val="accent3"/>
                </a:solidFill>
                <a:latin typeface="Arial"/>
                <a:cs typeface="Arial"/>
              </a:rPr>
              <a:t>Connecting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3391358"/>
            <a:ext cx="8890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</a:t>
            </a:r>
            <a:r>
              <a:rPr lang="en-US" sz="12500" b="1" dirty="0">
                <a:solidFill>
                  <a:srgbClr val="0F6734"/>
                </a:solidFill>
                <a:latin typeface="Arial"/>
                <a:cs typeface="Arial"/>
              </a:rPr>
              <a:t>Practice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761486"/>
            <a:ext cx="9144000" cy="1096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0155" y="5802321"/>
            <a:ext cx="4418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PRACTICE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223" y="5756540"/>
            <a:ext cx="2350107" cy="842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34" y="5942312"/>
            <a:ext cx="1855683" cy="4872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779" y="5756540"/>
            <a:ext cx="896598" cy="8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40" y="800708"/>
            <a:ext cx="3823880" cy="5400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32" y="782742"/>
            <a:ext cx="3829205" cy="5435932"/>
          </a:xfrm>
          <a:prstGeom prst="rect">
            <a:avLst/>
          </a:prstGeom>
          <a:ln>
            <a:solidFill>
              <a:srgbClr val="85A1C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0BB290-E633-8444-AC49-4664F999D429}"/>
              </a:ext>
            </a:extLst>
          </p:cNvPr>
          <p:cNvSpPr txBox="1"/>
          <p:nvPr/>
        </p:nvSpPr>
        <p:spPr bwMode="auto">
          <a:xfrm>
            <a:off x="175912" y="6298848"/>
            <a:ext cx="87921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fontAlgn="ctr">
              <a:spcBef>
                <a:spcPct val="20000"/>
              </a:spcBef>
              <a:buFont typeface="Arial Unicode MS" pitchFamily="34" charset="-128"/>
              <a:buNone/>
            </a:pPr>
            <a:r>
              <a:rPr lang="en-AU" sz="1400">
                <a:hlinkClick r:id="rId5"/>
              </a:rPr>
              <a:t>https://www.iucn.org/theme/world-heritage/our-work/global-world-heritage-projects/connecting-nature-and-culture</a:t>
            </a:r>
            <a:endParaRPr lang="en-US" sz="1400" dirty="0">
              <a:solidFill>
                <a:schemeClr val="bg2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02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/>
          <p:cNvSpPr txBox="1"/>
          <p:nvPr/>
        </p:nvSpPr>
        <p:spPr>
          <a:xfrm>
            <a:off x="180950" y="2783902"/>
            <a:ext cx="2447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PHASE</a:t>
            </a:r>
            <a:r>
              <a:rPr lang="en-US" sz="4000" b="1" dirty="0">
                <a:solidFill>
                  <a:srgbClr val="0F6734"/>
                </a:solidFill>
                <a:latin typeface="Arial"/>
                <a:cs typeface="Arial"/>
              </a:rPr>
              <a:t> </a:t>
            </a:r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I</a:t>
            </a:r>
          </a:p>
          <a:p>
            <a:pPr algn="ctr"/>
            <a:r>
              <a:rPr lang="en-US" sz="2400" b="1" dirty="0">
                <a:solidFill>
                  <a:srgbClr val="0F6734"/>
                </a:solidFill>
                <a:latin typeface="Arial"/>
                <a:cs typeface="Arial"/>
              </a:rPr>
              <a:t>2013 – 2015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07067" y="130825"/>
            <a:ext cx="3026595" cy="5448857"/>
          </a:xfrm>
          <a:prstGeom prst="rect">
            <a:avLst/>
          </a:prstGeom>
          <a:solidFill>
            <a:srgbClr val="21596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rgbClr val="215968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2332837" y="2783902"/>
            <a:ext cx="45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PHASE II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2015 – 2017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5237729" y="2783902"/>
            <a:ext cx="4575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solidFill>
                  <a:srgbClr val="0F6734"/>
                </a:solidFill>
                <a:latin typeface="Arial"/>
                <a:ea typeface="+mj-ea"/>
                <a:cs typeface="Arial"/>
              </a:rPr>
              <a:t>PHASE III</a:t>
            </a:r>
          </a:p>
          <a:p>
            <a:pPr algn="ctr"/>
            <a:r>
              <a:rPr lang="en-US" sz="2400" b="1" dirty="0">
                <a:solidFill>
                  <a:srgbClr val="0F6734"/>
                </a:solidFill>
                <a:latin typeface="Arial"/>
                <a:cs typeface="Arial"/>
              </a:rPr>
              <a:t>2018 - 2020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906" y="5809290"/>
            <a:ext cx="843718" cy="808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6CB55-D256-664E-AA40-7419FF5585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129" y="5912043"/>
            <a:ext cx="2686472" cy="70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85187-D564-FA45-AA3C-D9C4A7BB1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835" y="5826197"/>
            <a:ext cx="2350107" cy="8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1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ptura de ecrã 2014-06-18, às 10.1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4800"/>
            <a:ext cx="9144000" cy="368439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905950" y="3584409"/>
            <a:ext cx="3617" cy="24902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05950" y="6074649"/>
            <a:ext cx="43246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620183" y="909797"/>
            <a:ext cx="0" cy="1256428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674887" y="4107032"/>
            <a:ext cx="0" cy="1939687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re 8"/>
          <p:cNvSpPr>
            <a:spLocks noGrp="1"/>
          </p:cNvSpPr>
          <p:nvPr>
            <p:ph type="title" idx="4294967295"/>
          </p:nvPr>
        </p:nvSpPr>
        <p:spPr>
          <a:xfrm>
            <a:off x="158347" y="-11260"/>
            <a:ext cx="8641200" cy="548679"/>
          </a:xfrm>
        </p:spPr>
        <p:txBody>
          <a:bodyPr/>
          <a:lstStyle/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 (2013 – 2015)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19332" y="5437933"/>
            <a:ext cx="269998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46465" y="5450812"/>
            <a:ext cx="2661217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812" y="591527"/>
            <a:ext cx="1199996" cy="89999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56830" y="647708"/>
            <a:ext cx="23999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Arial"/>
                <a:cs typeface="Arial"/>
              </a:rPr>
              <a:t>Petroglyphic</a:t>
            </a:r>
            <a:r>
              <a:rPr lang="en-US" sz="1300" dirty="0">
                <a:latin typeface="Arial"/>
                <a:cs typeface="Arial"/>
              </a:rPr>
              <a:t> Complexes of the Mongolian Altai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(Mongolia)</a:t>
            </a:r>
            <a:br>
              <a:rPr lang="en-US" sz="1300" dirty="0">
                <a:latin typeface="Arial"/>
                <a:cs typeface="Arial"/>
              </a:rPr>
            </a:br>
            <a:r>
              <a:rPr lang="en-US" sz="1100" dirty="0">
                <a:latin typeface="Arial"/>
                <a:cs typeface="Arial"/>
              </a:rPr>
              <a:t>October 2014</a:t>
            </a:r>
          </a:p>
          <a:p>
            <a:pPr algn="ctr"/>
            <a:endParaRPr lang="en-US" sz="13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013" y="5448219"/>
            <a:ext cx="1199995" cy="89999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596996" y="5502328"/>
            <a:ext cx="15223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Sian </a:t>
            </a:r>
            <a:r>
              <a:rPr lang="en-US" sz="1300" dirty="0" err="1">
                <a:latin typeface="Arial"/>
                <a:cs typeface="Arial"/>
              </a:rPr>
              <a:t>Ka'an</a:t>
            </a:r>
            <a:r>
              <a:rPr lang="en-US" sz="1300" dirty="0">
                <a:latin typeface="Arial"/>
                <a:cs typeface="Arial"/>
              </a:rPr>
              <a:t> (Mexico)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January 2015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344" y="5466585"/>
            <a:ext cx="1199999" cy="89999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50504" y="5499342"/>
            <a:ext cx="14612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Arial"/>
                <a:cs typeface="Arial"/>
              </a:rPr>
              <a:t>Konso</a:t>
            </a:r>
            <a:r>
              <a:rPr lang="en-US" sz="1300" dirty="0">
                <a:latin typeface="Arial"/>
                <a:cs typeface="Arial"/>
              </a:rPr>
              <a:t> Cultural Landscape</a:t>
            </a:r>
          </a:p>
          <a:p>
            <a:pPr algn="ctr"/>
            <a:r>
              <a:rPr lang="en-US" sz="1300" dirty="0">
                <a:latin typeface="Arial"/>
                <a:cs typeface="Arial"/>
              </a:rPr>
              <a:t>(Ethiopia)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November 2014</a:t>
            </a:r>
          </a:p>
          <a:p>
            <a:pPr algn="ctr"/>
            <a:endParaRPr lang="en-US" sz="13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73872" y="588589"/>
            <a:ext cx="359999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81" y="6377697"/>
            <a:ext cx="497641" cy="4703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45D12D-C36E-4ABA-8AEF-40D943992B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725BDE-5018-436F-90BF-A25D37DE1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B2168B7-EE0A-48B0-97FF-65383BE81439}"/>
              </a:ext>
            </a:extLst>
          </p:cNvPr>
          <p:cNvCxnSpPr>
            <a:cxnSpLocks/>
          </p:cNvCxnSpPr>
          <p:nvPr/>
        </p:nvCxnSpPr>
        <p:spPr>
          <a:xfrm flipH="1" flipV="1">
            <a:off x="7215809" y="914400"/>
            <a:ext cx="404375" cy="14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DD86CC8-F66B-4638-91C2-8BC90E143D26}"/>
              </a:ext>
            </a:extLst>
          </p:cNvPr>
          <p:cNvCxnSpPr>
            <a:cxnSpLocks/>
          </p:cNvCxnSpPr>
          <p:nvPr/>
        </p:nvCxnSpPr>
        <p:spPr>
          <a:xfrm flipV="1">
            <a:off x="5680767" y="6035359"/>
            <a:ext cx="395606" cy="102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6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0" y="794280"/>
            <a:ext cx="9144000" cy="5193291"/>
            <a:chOff x="0" y="463449"/>
            <a:chExt cx="9144000" cy="5683096"/>
          </a:xfrm>
        </p:grpSpPr>
        <p:pic>
          <p:nvPicPr>
            <p:cNvPr id="2" name="Picture 1" descr="Screen Shot 2016-05-11 at 18.27.27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62530"/>
              <a:ext cx="9144000" cy="3684934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4247964" y="4252378"/>
              <a:ext cx="468052" cy="1894167"/>
              <a:chOff x="4247964" y="4252378"/>
              <a:chExt cx="468052" cy="1894167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716016" y="4252378"/>
                <a:ext cx="0" cy="1894167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4247964" y="6129300"/>
                <a:ext cx="468052" cy="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/>
            <p:cNvGrpSpPr/>
            <p:nvPr/>
          </p:nvGrpSpPr>
          <p:grpSpPr>
            <a:xfrm>
              <a:off x="4104491" y="463449"/>
              <a:ext cx="576194" cy="1346301"/>
              <a:chOff x="4104491" y="463449"/>
              <a:chExt cx="576194" cy="1346301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4104491" y="463449"/>
                <a:ext cx="0" cy="1346301"/>
              </a:xfrm>
              <a:prstGeom prst="line">
                <a:avLst/>
              </a:prstGeom>
              <a:ln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4106615" y="476672"/>
                <a:ext cx="574070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ectangle 40"/>
          <p:cNvSpPr/>
          <p:nvPr/>
        </p:nvSpPr>
        <p:spPr>
          <a:xfrm>
            <a:off x="971600" y="5445328"/>
            <a:ext cx="3276363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61121" y="648140"/>
            <a:ext cx="3159251" cy="899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189764" y="5553236"/>
            <a:ext cx="2058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dirty="0">
                <a:latin typeface="Arial"/>
                <a:cs typeface="Arial"/>
              </a:rPr>
              <a:t>Maloti-Drakensberg Park</a:t>
            </a:r>
          </a:p>
          <a:p>
            <a:pPr algn="ctr"/>
            <a:r>
              <a:rPr lang="fi-FI" sz="1300" dirty="0">
                <a:latin typeface="Arial"/>
                <a:cs typeface="Arial"/>
              </a:rPr>
              <a:t>(South Africa)</a:t>
            </a:r>
          </a:p>
          <a:p>
            <a:pPr algn="ctr"/>
            <a:r>
              <a:rPr lang="fi-FI" sz="1100" dirty="0">
                <a:latin typeface="Arial"/>
                <a:cs typeface="Arial"/>
              </a:rPr>
              <a:t>July 2016 &amp;  March 2017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77629" y="701683"/>
            <a:ext cx="2206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300" dirty="0">
                <a:latin typeface="Arial"/>
                <a:cs typeface="Arial"/>
              </a:rPr>
              <a:t>Hortobágy National Park - the Puszta</a:t>
            </a:r>
            <a:endParaRPr lang="fr-FR" sz="1300" dirty="0">
              <a:latin typeface="Arial"/>
              <a:cs typeface="Arial"/>
            </a:endParaRPr>
          </a:p>
          <a:p>
            <a:pPr algn="ctr"/>
            <a:r>
              <a:rPr lang="fr-FR" sz="1300" dirty="0">
                <a:latin typeface="Arial"/>
                <a:cs typeface="Arial"/>
              </a:rPr>
              <a:t>(</a:t>
            </a:r>
            <a:r>
              <a:rPr lang="fr-FR" sz="1300" dirty="0" err="1">
                <a:latin typeface="Arial"/>
                <a:cs typeface="Arial"/>
              </a:rPr>
              <a:t>Hungary</a:t>
            </a:r>
            <a:r>
              <a:rPr lang="fr-FR" sz="1300" dirty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October 2016 &amp; February 2017 </a:t>
            </a:r>
          </a:p>
          <a:p>
            <a:pPr algn="ctr"/>
            <a:endParaRPr lang="en-US" sz="1400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445328"/>
            <a:ext cx="1218164" cy="89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21" y="656972"/>
            <a:ext cx="898434" cy="898434"/>
          </a:xfrm>
          <a:prstGeom prst="rect">
            <a:avLst/>
          </a:prstGeom>
        </p:spPr>
      </p:pic>
      <p:sp>
        <p:nvSpPr>
          <p:cNvPr id="20" name="Titre 8"/>
          <p:cNvSpPr>
            <a:spLocks noGrp="1"/>
          </p:cNvSpPr>
          <p:nvPr>
            <p:ph type="title" idx="4294967295"/>
          </p:nvPr>
        </p:nvSpPr>
        <p:spPr>
          <a:xfrm>
            <a:off x="158347" y="28734"/>
            <a:ext cx="8641200" cy="548679"/>
          </a:xfrm>
        </p:spPr>
        <p:txBody>
          <a:bodyPr/>
          <a:lstStyle/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II (2015 – 2017)</a:t>
            </a: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81" y="6369271"/>
            <a:ext cx="497641" cy="4766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30D905-BD59-4530-AAAA-B7784B01AC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EF7B3C-B7F3-45B5-814C-DE7158FD9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0" b="15961"/>
          <a:stretch/>
        </p:blipFill>
        <p:spPr>
          <a:xfrm>
            <a:off x="0" y="1719466"/>
            <a:ext cx="9143999" cy="3617843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4008483" y="3854649"/>
            <a:ext cx="3617" cy="24902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5909149" y="1692410"/>
            <a:ext cx="6751" cy="1699265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71270" y="5708793"/>
            <a:ext cx="432463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166480" y="530777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989" y="534234"/>
            <a:ext cx="1346155" cy="896539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6489970" y="673082"/>
            <a:ext cx="239999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Cultural Sites of Al Ain </a:t>
            </a:r>
          </a:p>
          <a:p>
            <a:r>
              <a:rPr lang="en-US" dirty="0">
                <a:solidFill>
                  <a:schemeClr val="tx1"/>
                </a:solidFill>
              </a:rPr>
              <a:t>(United Arab Emirates)</a:t>
            </a:r>
          </a:p>
          <a:p>
            <a:r>
              <a:rPr lang="en-US" sz="1100" dirty="0">
                <a:solidFill>
                  <a:schemeClr val="tx1"/>
                </a:solidFill>
              </a:rPr>
              <a:t>November 2018</a:t>
            </a:r>
          </a:p>
        </p:txBody>
      </p:sp>
      <p:cxnSp>
        <p:nvCxnSpPr>
          <p:cNvPr id="25" name="Straight Connector 25"/>
          <p:cNvCxnSpPr/>
          <p:nvPr/>
        </p:nvCxnSpPr>
        <p:spPr>
          <a:xfrm flipV="1">
            <a:off x="7028500" y="3402616"/>
            <a:ext cx="0" cy="2676812"/>
          </a:xfrm>
          <a:prstGeom prst="line">
            <a:avLst/>
          </a:prstGeom>
          <a:ln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305783" y="5443332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47"/>
          <p:cNvSpPr txBox="1"/>
          <p:nvPr/>
        </p:nvSpPr>
        <p:spPr>
          <a:xfrm>
            <a:off x="6713164" y="5477831"/>
            <a:ext cx="21386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Cultural Landscape of </a:t>
            </a:r>
            <a:r>
              <a:rPr lang="en-US" dirty="0" err="1">
                <a:solidFill>
                  <a:schemeClr val="tx1"/>
                </a:solidFill>
              </a:rPr>
              <a:t>Honghe</a:t>
            </a:r>
            <a:r>
              <a:rPr lang="en-US" dirty="0">
                <a:solidFill>
                  <a:schemeClr val="tx1"/>
                </a:solidFill>
              </a:rPr>
              <a:t> Hani Rice Terraces (China)</a:t>
            </a:r>
          </a:p>
          <a:p>
            <a:r>
              <a:rPr lang="en-US" sz="1100" dirty="0">
                <a:solidFill>
                  <a:schemeClr val="tx1"/>
                </a:solidFill>
              </a:rPr>
              <a:t>November 2019</a:t>
            </a:r>
          </a:p>
        </p:txBody>
      </p:sp>
      <p:pic>
        <p:nvPicPr>
          <p:cNvPr id="29" name="Picture 4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463" y="5443332"/>
            <a:ext cx="1349748" cy="90724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54634" y="5463209"/>
            <a:ext cx="2961157" cy="899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47"/>
          <p:cNvSpPr txBox="1"/>
          <p:nvPr/>
        </p:nvSpPr>
        <p:spPr>
          <a:xfrm>
            <a:off x="3460906" y="5601265"/>
            <a:ext cx="1561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0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Saloum</a:t>
            </a:r>
            <a:r>
              <a:rPr lang="en-US" dirty="0">
                <a:solidFill>
                  <a:schemeClr val="tx1"/>
                </a:solidFill>
              </a:rPr>
              <a:t> Delta (Senegal)</a:t>
            </a:r>
          </a:p>
          <a:p>
            <a:r>
              <a:rPr lang="en-US" sz="1100" dirty="0">
                <a:solidFill>
                  <a:schemeClr val="tx1"/>
                </a:solidFill>
              </a:rPr>
              <a:t>December 2018</a:t>
            </a:r>
          </a:p>
        </p:txBody>
      </p:sp>
      <p:pic>
        <p:nvPicPr>
          <p:cNvPr id="42" name="Picture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320" y="5471473"/>
            <a:ext cx="1401391" cy="888972"/>
          </a:xfrm>
          <a:prstGeom prst="rect">
            <a:avLst/>
          </a:prstGeom>
        </p:spPr>
      </p:pic>
      <p:cxnSp>
        <p:nvCxnSpPr>
          <p:cNvPr id="17" name="Straight Connector 21"/>
          <p:cNvCxnSpPr>
            <a:cxnSpLocks/>
          </p:cNvCxnSpPr>
          <p:nvPr/>
        </p:nvCxnSpPr>
        <p:spPr>
          <a:xfrm flipV="1">
            <a:off x="3707904" y="1719466"/>
            <a:ext cx="26065" cy="12546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56638" y="543976"/>
            <a:ext cx="3599993" cy="89999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 descr="https://whc.unesco.org/uploads/thumbs/site_1117_0001-500-344-2009092311155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638" y="548009"/>
            <a:ext cx="1745475" cy="895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47"/>
          <p:cNvSpPr txBox="1"/>
          <p:nvPr/>
        </p:nvSpPr>
        <p:spPr>
          <a:xfrm>
            <a:off x="2902114" y="566530"/>
            <a:ext cx="1745474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/>
                <a:cs typeface="Arial"/>
              </a:rPr>
              <a:t>Landscape of the Pico Island Vineyard Culture (Portugal)</a:t>
            </a:r>
          </a:p>
          <a:p>
            <a:pPr algn="ctr"/>
            <a:r>
              <a:rPr lang="en-US" sz="1100" dirty="0">
                <a:latin typeface="Arial"/>
                <a:cs typeface="Arial"/>
              </a:rPr>
              <a:t>September 2019</a:t>
            </a:r>
          </a:p>
        </p:txBody>
      </p:sp>
      <p:sp>
        <p:nvSpPr>
          <p:cNvPr id="23" name="Titre 8">
            <a:extLst>
              <a:ext uri="{FF2B5EF4-FFF2-40B4-BE49-F238E27FC236}">
                <a16:creationId xmlns:a16="http://schemas.microsoft.com/office/drawing/2014/main" id="{4F31485E-B6EE-4E11-A86B-42E09D67918B}"/>
              </a:ext>
            </a:extLst>
          </p:cNvPr>
          <p:cNvSpPr txBox="1">
            <a:spLocks/>
          </p:cNvSpPr>
          <p:nvPr/>
        </p:nvSpPr>
        <p:spPr>
          <a:xfrm>
            <a:off x="210623" y="9216"/>
            <a:ext cx="8641200" cy="54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b="1" dirty="0">
                <a:solidFill>
                  <a:srgbClr val="0F67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Practice – Phase III (2017 – Present)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5FCF80D-849D-44A3-85F9-7D2AC80B7DEB}"/>
              </a:ext>
            </a:extLst>
          </p:cNvPr>
          <p:cNvCxnSpPr>
            <a:cxnSpLocks/>
          </p:cNvCxnSpPr>
          <p:nvPr/>
        </p:nvCxnSpPr>
        <p:spPr>
          <a:xfrm flipH="1" flipV="1">
            <a:off x="5925839" y="1545847"/>
            <a:ext cx="1" cy="36768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262E846-54C6-4E91-A2B0-AFEC7F84903B}"/>
              </a:ext>
            </a:extLst>
          </p:cNvPr>
          <p:cNvCxnSpPr>
            <a:cxnSpLocks/>
          </p:cNvCxnSpPr>
          <p:nvPr/>
        </p:nvCxnSpPr>
        <p:spPr>
          <a:xfrm>
            <a:off x="7028500" y="5034683"/>
            <a:ext cx="0" cy="40864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512CA6-74AD-4BCB-9EFF-B31DBCC53DE1}"/>
              </a:ext>
            </a:extLst>
          </p:cNvPr>
          <p:cNvCxnSpPr>
            <a:cxnSpLocks/>
          </p:cNvCxnSpPr>
          <p:nvPr/>
        </p:nvCxnSpPr>
        <p:spPr>
          <a:xfrm flipV="1">
            <a:off x="3733969" y="1545847"/>
            <a:ext cx="0" cy="29312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673726-59A4-4444-8899-563DB20C3DD8}"/>
              </a:ext>
            </a:extLst>
          </p:cNvPr>
          <p:cNvCxnSpPr>
            <a:cxnSpLocks/>
          </p:cNvCxnSpPr>
          <p:nvPr/>
        </p:nvCxnSpPr>
        <p:spPr>
          <a:xfrm>
            <a:off x="4008483" y="5079127"/>
            <a:ext cx="0" cy="3642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FCDFBD34-C9CC-48E2-BBA5-D9BCE1B02A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81" y="6369271"/>
            <a:ext cx="497641" cy="4766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F74969B-B065-4C6D-8BD8-EA22F25F6A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6" y="6471824"/>
            <a:ext cx="1389842" cy="364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939E4B-E411-47FD-B30D-8769779AAA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120" y="6445919"/>
            <a:ext cx="1077700" cy="3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50777-1577-EE4B-AA17-D015AF96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Cultural Sites of Al Ain </a:t>
            </a:r>
            <a:br>
              <a:rPr lang="en-US" sz="3200" b="1" dirty="0"/>
            </a:br>
            <a:r>
              <a:rPr lang="en-US" sz="3200" b="1" dirty="0"/>
              <a:t>(United Arab Emirates)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F8F38-45BA-A84E-A542-4C98BE69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426" y="2258208"/>
            <a:ext cx="5341482" cy="4006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C0292-195A-284A-8A69-3EA865CF6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6327" y="2248958"/>
            <a:ext cx="5267477" cy="39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35E53-2241-2849-AD89-1C2CFB51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DA442C-CA34-254F-B4DC-B0BFA6C3D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7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AFA84C-7FD1-F344-8CFC-98652444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Saloum</a:t>
            </a:r>
            <a:r>
              <a:rPr lang="en-US" dirty="0"/>
              <a:t> Delta (Senegal)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B1741-7718-9046-B3D4-A3FE0B72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9144000" cy="43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78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477</Words>
  <Application>Microsoft Macintosh PowerPoint</Application>
  <PresentationFormat>On-screen Show (4:3)</PresentationFormat>
  <Paragraphs>77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 Unicode MS</vt:lpstr>
      <vt:lpstr>MS Mincho</vt:lpstr>
      <vt:lpstr>Arial</vt:lpstr>
      <vt:lpstr>Calibri</vt:lpstr>
      <vt:lpstr>Calibri Light</vt:lpstr>
      <vt:lpstr>Helvetica</vt:lpstr>
      <vt:lpstr>Wingdings</vt:lpstr>
      <vt:lpstr>Office Theme</vt:lpstr>
      <vt:lpstr>RURAL HERITAGE- LANDSCAPES AND BEYOND PATRIMOINE RURAL - PAYSAGES ET AU-DELÀ</vt:lpstr>
      <vt:lpstr>PowerPoint Presentation</vt:lpstr>
      <vt:lpstr>PowerPoint Presentation</vt:lpstr>
      <vt:lpstr>Connecting Practice – Phase I (2013 – 2015)</vt:lpstr>
      <vt:lpstr>Connecting Practice – Phase II (2015 – 2017)</vt:lpstr>
      <vt:lpstr>PowerPoint Presentation</vt:lpstr>
      <vt:lpstr>Cultural Sites of Al Ain  (United Arab Emirates)</vt:lpstr>
      <vt:lpstr>PowerPoint Presentation</vt:lpstr>
      <vt:lpstr>Saloum Delta (Senegal)</vt:lpstr>
      <vt:lpstr>PowerPoint Presentation</vt:lpstr>
      <vt:lpstr>PowerPoint Presentation</vt:lpstr>
      <vt:lpstr>Landscape of the Pico Island  Vineyard Culture (Portugal)</vt:lpstr>
      <vt:lpstr>PowerPoint Presentation</vt:lpstr>
      <vt:lpstr>PowerPoint Presentation</vt:lpstr>
      <vt:lpstr>PowerPoint Presentation</vt:lpstr>
    </vt:vector>
  </TitlesOfParts>
  <Manager>ODonnell</Manager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PPT Format</dc:subject>
  <dc:creator>ICOMOs IFLA;ISC CL</dc:creator>
  <cp:keywords>Marrakech Symposium</cp:keywords>
  <cp:lastModifiedBy>Kristal Buckley</cp:lastModifiedBy>
  <cp:revision>20</cp:revision>
  <dcterms:created xsi:type="dcterms:W3CDTF">2019-09-14T21:00:20Z</dcterms:created>
  <dcterms:modified xsi:type="dcterms:W3CDTF">2019-10-04T05:29:32Z</dcterms:modified>
</cp:coreProperties>
</file>