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</p:sldIdLst>
  <p:sldSz cx="12192000" cy="6858000"/>
  <p:notesSz cx="6858000" cy="9144000"/>
  <p:defaultTextStyle>
    <a:defPPr>
      <a:defRPr lang="es-P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0" d="100"/>
          <a:sy n="70" d="100"/>
        </p:scale>
        <p:origin x="352" y="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slide" Target="slides/slide40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PA"/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0DB1C1-C67D-47EB-9813-F35857607B1C}" type="datetimeFigureOut">
              <a:rPr lang="es-PA" smtClean="0"/>
              <a:t>10/14/2021</a:t>
            </a:fld>
            <a:endParaRPr lang="es-PA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A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E90646-EC39-4FBB-8013-5392AAD161E9}" type="slidenum">
              <a:rPr lang="es-PA" smtClean="0"/>
              <a:t>‹Nº›</a:t>
            </a:fld>
            <a:endParaRPr lang="es-PA"/>
          </a:p>
        </p:txBody>
      </p:sp>
    </p:spTree>
    <p:extLst>
      <p:ext uri="{BB962C8B-B14F-4D97-AF65-F5344CB8AC3E}">
        <p14:creationId xmlns:p14="http://schemas.microsoft.com/office/powerpoint/2010/main" val="37311152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PA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PA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60DB1C1-C67D-47EB-9813-F35857607B1C}" type="datetimeFigureOut">
              <a:rPr lang="es-PA" smtClean="0"/>
              <a:t>10/14/2021</a:t>
            </a:fld>
            <a:endParaRPr lang="es-PA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PA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CE90646-EC39-4FBB-8013-5392AAD161E9}" type="slidenum">
              <a:rPr lang="es-PA" smtClean="0"/>
              <a:t>‹Nº›</a:t>
            </a:fld>
            <a:endParaRPr lang="es-PA"/>
          </a:p>
        </p:txBody>
      </p:sp>
    </p:spTree>
    <p:extLst>
      <p:ext uri="{BB962C8B-B14F-4D97-AF65-F5344CB8AC3E}">
        <p14:creationId xmlns:p14="http://schemas.microsoft.com/office/powerpoint/2010/main" val="21037922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P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PA" sz="4000" b="1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El Casco Antiguo de la Ciudad de Colón</a:t>
            </a:r>
            <a:endParaRPr lang="es-PA" sz="4000" b="1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pic>
        <p:nvPicPr>
          <p:cNvPr id="3" name="Imagen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6724204"/>
      </p:ext>
    </p:extLst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PA" sz="3400" b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C. I. Disposiciones Generales</a:t>
            </a:r>
            <a:endParaRPr lang="es-PA" sz="3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" name="Imagen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7526154"/>
      </p:ext>
    </p:extLst>
  </p:cSld>
  <p:clrMapOvr>
    <a:masterClrMapping/>
  </p:clrMapOvr>
  <p:transition spd="slow"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PA" sz="3400" b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C. I. Disposiciones Generales</a:t>
            </a:r>
            <a:endParaRPr lang="es-PA" sz="3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" name="Imagen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1392975"/>
      </p:ext>
    </p:extLst>
  </p:cSld>
  <p:clrMapOvr>
    <a:masterClrMapping/>
  </p:clrMapOvr>
  <p:transition spd="slow"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PA" sz="3400" b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C. II. Sección I. Principios de Restauración</a:t>
            </a:r>
            <a:endParaRPr lang="es-PA" sz="3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" name="Imagen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8017199"/>
      </p:ext>
    </p:extLst>
  </p:cSld>
  <p:clrMapOvr>
    <a:masterClrMapping/>
  </p:clrMapOvr>
  <p:transition spd="slow">
    <p:fad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2152650"/>
            <a:r>
              <a:rPr lang="es-PA" sz="3400" b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Ley 47 de 2002</a:t>
            </a:r>
            <a:endParaRPr lang="es-PA" sz="3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" name="Imagen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2157298"/>
      </p:ext>
    </p:extLst>
  </p:cSld>
  <p:clrMapOvr>
    <a:masterClrMapping/>
  </p:clrMapOvr>
  <p:transition spd="slow">
    <p:fad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PA" sz="3400" b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C. II. Sección I. Principios de Restauración</a:t>
            </a:r>
            <a:endParaRPr lang="es-PA" sz="3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" name="Imagen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8756182"/>
      </p:ext>
    </p:extLst>
  </p:cSld>
  <p:clrMapOvr>
    <a:masterClrMapping/>
  </p:clrMapOvr>
  <p:transition spd="slow">
    <p:fad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PA" sz="3400" b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C. II. Sección I. Principios de Restauración</a:t>
            </a:r>
            <a:endParaRPr lang="es-PA" sz="3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" name="Imagen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4866391"/>
      </p:ext>
    </p:extLst>
  </p:cSld>
  <p:clrMapOvr>
    <a:masterClrMapping/>
  </p:clrMapOvr>
  <p:transition spd="slow">
    <p:fad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PA" sz="3400" b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C. II. Sección I. Principios de Restauración</a:t>
            </a:r>
            <a:endParaRPr lang="es-PA" sz="3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" name="Imagen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5140522"/>
      </p:ext>
    </p:extLst>
  </p:cSld>
  <p:clrMapOvr>
    <a:masterClrMapping/>
  </p:clrMapOvr>
  <p:transition spd="slow">
    <p:fad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PA" sz="3400" b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C. II. Sección I. Principios de Restauración</a:t>
            </a:r>
            <a:endParaRPr lang="es-PA" sz="3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" name="Imagen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4762665"/>
      </p:ext>
    </p:extLst>
  </p:cSld>
  <p:clrMapOvr>
    <a:masterClrMapping/>
  </p:clrMapOvr>
  <p:transition spd="slow">
    <p:fad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PA" sz="3400" b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C. II. Sección I. Principios de Restauración</a:t>
            </a:r>
            <a:endParaRPr lang="es-PA" sz="3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" name="Imagen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5474995"/>
      </p:ext>
    </p:extLst>
  </p:cSld>
  <p:clrMapOvr>
    <a:masterClrMapping/>
  </p:clrMapOvr>
  <p:transition spd="slow">
    <p:fade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PA" sz="3400" b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C. II. Sección I. Principios de Restauración</a:t>
            </a:r>
            <a:endParaRPr lang="es-PA" sz="3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" name="Imagen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7439329"/>
      </p:ext>
    </p:extLst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PA" sz="3400" b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Introducción al paisaje de la Ciudad de Colón</a:t>
            </a:r>
            <a:endParaRPr lang="es-PA" sz="3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" name="Imagen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818749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PA" sz="3400" b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C. II. Sección I. Principios de Restauración </a:t>
            </a:r>
            <a:r>
              <a:rPr lang="es-PA" sz="1400" b="1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(Res. No.092-16/DNPH)</a:t>
            </a:r>
            <a:endParaRPr lang="es-PA" sz="3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" name="Imagen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7283906"/>
      </p:ext>
    </p:extLst>
  </p:cSld>
  <p:clrMapOvr>
    <a:masterClrMapping/>
  </p:clrMapOvr>
  <p:transition spd="slow">
    <p:fade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PA" sz="3400" b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C. II. Sección I. Principios de Restauración </a:t>
            </a:r>
            <a:r>
              <a:rPr lang="es-PA" sz="1400" b="1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(Res. No.092-16/DNPH)</a:t>
            </a:r>
            <a:endParaRPr lang="es-PA" sz="3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" name="Imagen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756563"/>
      </p:ext>
    </p:extLst>
  </p:cSld>
  <p:clrMapOvr>
    <a:masterClrMapping/>
  </p:clrMapOvr>
  <p:transition spd="slow">
    <p:fade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PA" sz="3400" b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C. II. Sección I. Principios de Restauración </a:t>
            </a:r>
            <a:r>
              <a:rPr lang="es-PA" sz="1400" b="1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(Res. No.092-16/DNPH)</a:t>
            </a:r>
            <a:endParaRPr lang="es-PA" sz="3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" name="Imagen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2055454"/>
      </p:ext>
    </p:extLst>
  </p:cSld>
  <p:clrMapOvr>
    <a:masterClrMapping/>
  </p:clrMapOvr>
  <p:transition spd="slow">
    <p:fade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PA" sz="3400" b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C. II. Sección I. Principios de Restauración </a:t>
            </a:r>
            <a:r>
              <a:rPr lang="es-PA" sz="1400" b="1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(Res. No.092-16/DNPH)</a:t>
            </a:r>
            <a:endParaRPr lang="es-PA" sz="3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" name="Imagen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8519566"/>
      </p:ext>
    </p:extLst>
  </p:cSld>
  <p:clrMapOvr>
    <a:masterClrMapping/>
  </p:clrMapOvr>
  <p:transition spd="slow">
    <p:fade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PA" sz="3400" b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C. II. Sección II. Categorías de Intervención</a:t>
            </a:r>
            <a:endParaRPr lang="es-PA" sz="3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" name="Imagen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4451951"/>
      </p:ext>
    </p:extLst>
  </p:cSld>
  <p:clrMapOvr>
    <a:masterClrMapping/>
  </p:clrMapOvr>
  <p:transition spd="slow">
    <p:fade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PA" sz="3400" b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C. II. Sección II. Categorías de Intervención </a:t>
            </a:r>
            <a:r>
              <a:rPr lang="es-PA" sz="1400" b="1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(Res. No.092-16/DNPH)</a:t>
            </a:r>
            <a:endParaRPr lang="es-PA" sz="3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" name="Imagen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6038577"/>
      </p:ext>
    </p:extLst>
  </p:cSld>
  <p:clrMapOvr>
    <a:masterClrMapping/>
  </p:clrMapOvr>
  <p:transition spd="slow">
    <p:fade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PA" sz="3400" b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C. II. Sección II. Categorías de Intervención </a:t>
            </a:r>
            <a:r>
              <a:rPr lang="es-PA" sz="1400" b="1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(Res. No.092-16/DNPH)</a:t>
            </a:r>
            <a:endParaRPr lang="es-PA" sz="3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" name="Imagen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2486335"/>
      </p:ext>
    </p:extLst>
  </p:cSld>
  <p:clrMapOvr>
    <a:masterClrMapping/>
  </p:clrMapOvr>
  <p:transition spd="slow">
    <p:fade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PA" sz="3400" b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C. II. Sección II. Categorías de Intervención </a:t>
            </a:r>
            <a:r>
              <a:rPr lang="es-PA" sz="1400" b="1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(Res. No.092-16/DNPH)</a:t>
            </a:r>
            <a:endParaRPr lang="es-PA" sz="3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" name="Imagen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538265"/>
      </p:ext>
    </p:extLst>
  </p:cSld>
  <p:clrMapOvr>
    <a:masterClrMapping/>
  </p:clrMapOvr>
  <p:transition spd="slow">
    <p:fade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PA" sz="3400" b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C. II. Sección III. Tipos de Intervención</a:t>
            </a:r>
            <a:endParaRPr lang="es-PA" sz="3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" name="Imagen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2014315"/>
      </p:ext>
    </p:extLst>
  </p:cSld>
  <p:clrMapOvr>
    <a:masterClrMapping/>
  </p:clrMapOvr>
  <p:transition spd="slow">
    <p:fade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PA" sz="3400" b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C. II. Sección III. Tipos de Intervención</a:t>
            </a:r>
            <a:endParaRPr lang="es-PA" sz="3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" name="Imagen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4717067"/>
      </p:ext>
    </p:extLst>
  </p:cSld>
  <p:clrMapOvr>
    <a:masterClrMapping/>
  </p:clrMapOvr>
  <p:transition spd="slow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PA"/>
          </a:p>
        </p:txBody>
      </p:sp>
      <p:pic>
        <p:nvPicPr>
          <p:cNvPr id="3" name="Imagen 2"/>
          <p:cNvPicPr/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Colon_decada1930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5"/>
          <a:srcRect l="11097" r="10681"/>
          <a:stretch/>
        </p:blipFill>
        <p:spPr>
          <a:xfrm>
            <a:off x="5065776" y="1163002"/>
            <a:ext cx="7080244" cy="509149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621853383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PA" sz="3400" b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Estudio de Caso: Edificio Panamericano</a:t>
            </a:r>
            <a:endParaRPr lang="es-PA" sz="3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" name="Imagen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5144178"/>
      </p:ext>
    </p:extLst>
  </p:cSld>
  <p:clrMapOvr>
    <a:masterClrMapping/>
  </p:clrMapOvr>
  <p:transition spd="slow">
    <p:fade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PA" sz="3400" b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Estudio de Caso: Edificio Panamericano</a:t>
            </a:r>
            <a:endParaRPr lang="es-PA" sz="3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" name="Imagen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8582181"/>
      </p:ext>
    </p:extLst>
  </p:cSld>
  <p:clrMapOvr>
    <a:masterClrMapping/>
  </p:clrMapOvr>
  <p:transition spd="slow">
    <p:fade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PA" sz="3400" b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Estudio de Caso: Edificio Panamericano</a:t>
            </a:r>
            <a:endParaRPr lang="es-PA" sz="3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" name="Imagen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11869"/>
      </p:ext>
    </p:extLst>
  </p:cSld>
  <p:clrMapOvr>
    <a:masterClrMapping/>
  </p:clrMapOvr>
  <p:transition spd="slow">
    <p:fade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PA" sz="3400" b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Estudio de Caso: Edificio Panamericano</a:t>
            </a:r>
            <a:endParaRPr lang="es-PA" sz="3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" name="Imagen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9357213"/>
      </p:ext>
    </p:extLst>
  </p:cSld>
  <p:clrMapOvr>
    <a:masterClrMapping/>
  </p:clrMapOvr>
  <p:transition spd="slow">
    <p:fade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PA" sz="3400" b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Estudio de Caso: Edificio Panamericano</a:t>
            </a:r>
            <a:endParaRPr lang="es-PA" sz="3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" name="Imagen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4167903"/>
      </p:ext>
    </p:extLst>
  </p:cSld>
  <p:clrMapOvr>
    <a:masterClrMapping/>
  </p:clrMapOvr>
  <p:transition spd="slow">
    <p:fade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PA" sz="3400" b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Estudio de Caso: Edificio Panamericano</a:t>
            </a:r>
            <a:endParaRPr lang="es-PA" sz="3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" name="Imagen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8438358"/>
      </p:ext>
    </p:extLst>
  </p:cSld>
  <p:clrMapOvr>
    <a:masterClrMapping/>
  </p:clrMapOvr>
  <p:transition spd="slow">
    <p:fade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PA" sz="3400" b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Estudio de Caso: Edificio Panamericano</a:t>
            </a:r>
            <a:endParaRPr lang="es-PA" sz="3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" name="Imagen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5379623"/>
      </p:ext>
    </p:extLst>
  </p:cSld>
  <p:clrMapOvr>
    <a:masterClrMapping/>
  </p:clrMapOvr>
  <p:transition spd="slow">
    <p:fade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PA" sz="3400" b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C. III. Sanciones Administrativas</a:t>
            </a:r>
            <a:endParaRPr lang="es-PA" sz="3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" name="Imagen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3741500"/>
      </p:ext>
    </p:extLst>
  </p:cSld>
  <p:clrMapOvr>
    <a:masterClrMapping/>
  </p:clrMapOvr>
  <p:transition spd="slow">
    <p:fade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PA" sz="3400" b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C. IV. Procedimiento Administrativo Sancionador</a:t>
            </a:r>
            <a:endParaRPr lang="es-PA" sz="3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" name="Imagen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4043191"/>
      </p:ext>
    </p:extLst>
  </p:cSld>
  <p:clrMapOvr>
    <a:masterClrMapping/>
  </p:clrMapOvr>
  <p:transition spd="slow">
    <p:fade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PA" sz="3400" b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C. IV. Procedimiento Administrativo Sancionador</a:t>
            </a:r>
            <a:endParaRPr lang="es-PA" sz="3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" name="Imagen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4420549"/>
      </p:ext>
    </p:extLst>
  </p:cSld>
  <p:clrMapOvr>
    <a:masterClrMapping/>
  </p:clrMapOvr>
  <p:transition spd="slow"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PA"/>
          </a:p>
        </p:txBody>
      </p:sp>
      <p:pic>
        <p:nvPicPr>
          <p:cNvPr id="3" name="Imagen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7811364"/>
      </p:ext>
    </p:extLst>
  </p:cSld>
  <p:clrMapOvr>
    <a:masterClrMapping/>
  </p:clrMapOvr>
  <p:transition spd="med">
    <p:fade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PA" sz="3400" b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C. IV. Procedimiento Administrativo Sancionador</a:t>
            </a:r>
            <a:endParaRPr lang="es-PA" sz="3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" name="Imagen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7941963"/>
      </p:ext>
    </p:extLst>
  </p:cSld>
  <p:clrMapOvr>
    <a:masterClrMapping/>
  </p:clrMapOvr>
  <p:transition spd="slow">
    <p:fade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PA" sz="4000" b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Muchas gracias por su atención</a:t>
            </a:r>
            <a:endParaRPr lang="es-PA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" name="Imagen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8033430"/>
      </p:ext>
    </p:extLst>
  </p:cSld>
  <p:clrMapOvr>
    <a:masterClrMapping/>
  </p:clrMapOvr>
  <p:transition spd="slow"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PA" sz="3400" b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Introducción a la Ley No.47 de 2002</a:t>
            </a:r>
            <a:endParaRPr lang="es-PA" sz="3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" name="Imagen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6196378"/>
      </p:ext>
    </p:extLst>
  </p:cSld>
  <p:clrMapOvr>
    <a:masterClrMapping/>
  </p:clrMapOvr>
  <p:transition spd="slow"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PA"/>
          </a:p>
        </p:txBody>
      </p:sp>
      <p:pic>
        <p:nvPicPr>
          <p:cNvPr id="3" name="Imagen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8856035"/>
      </p:ext>
    </p:extLst>
  </p:cSld>
  <p:clrMapOvr>
    <a:masterClrMapping/>
  </p:clrMapOvr>
  <p:transition spd="med"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PA" sz="3400" b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Introducción a la Resolución No.092-16/DNPH</a:t>
            </a:r>
            <a:endParaRPr lang="es-PA" sz="3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" name="Imagen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8055280"/>
      </p:ext>
    </p:extLst>
  </p:cSld>
  <p:clrMapOvr>
    <a:masterClrMapping/>
  </p:clrMapOvr>
  <p:transition spd="slow"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2152650"/>
            <a:r>
              <a:rPr lang="es-PA" sz="3400" b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Ley 47 de 2002</a:t>
            </a:r>
            <a:endParaRPr lang="es-PA" sz="3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" name="Imagen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2681945"/>
      </p:ext>
    </p:extLst>
  </p:cSld>
  <p:clrMapOvr>
    <a:masterClrMapping/>
  </p:clrMapOvr>
  <p:transition spd="slow"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PA" sz="3400" b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C. I. Disposiciones Generales</a:t>
            </a:r>
            <a:endParaRPr lang="es-PA" sz="3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" name="Imagen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4757536"/>
      </p:ext>
    </p:extLst>
  </p:cSld>
  <p:clrMapOvr>
    <a:masterClrMapping/>
  </p:clrMapOvr>
  <p:transition spd="slow">
    <p:fade/>
  </p:transition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333</Words>
  <Application>Microsoft Office PowerPoint</Application>
  <PresentationFormat>Panorámica</PresentationFormat>
  <Paragraphs>38</Paragraphs>
  <Slides>41</Slides>
  <Notes>0</Notes>
  <HiddenSlides>0</HiddenSlides>
  <MMClips>1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41</vt:i4>
      </vt:variant>
    </vt:vector>
  </HeadingPairs>
  <TitlesOfParts>
    <vt:vector size="45" baseType="lpstr">
      <vt:lpstr>Arial</vt:lpstr>
      <vt:lpstr>Calibri</vt:lpstr>
      <vt:lpstr>Calibri Light</vt:lpstr>
      <vt:lpstr>Tema de Office</vt:lpstr>
      <vt:lpstr>El Casco Antiguo de la Ciudad de Colón</vt:lpstr>
      <vt:lpstr>Introducción al paisaje de la Ciudad de Colón</vt:lpstr>
      <vt:lpstr>Presentación de PowerPoint</vt:lpstr>
      <vt:lpstr>Presentación de PowerPoint</vt:lpstr>
      <vt:lpstr>Introducción a la Ley No.47 de 2002</vt:lpstr>
      <vt:lpstr>Presentación de PowerPoint</vt:lpstr>
      <vt:lpstr>Introducción a la Resolución No.092-16/DNPH</vt:lpstr>
      <vt:lpstr>Ley 47 de 2002</vt:lpstr>
      <vt:lpstr>C. I. Disposiciones Generales</vt:lpstr>
      <vt:lpstr>C. I. Disposiciones Generales</vt:lpstr>
      <vt:lpstr>C. I. Disposiciones Generales</vt:lpstr>
      <vt:lpstr>C. II. Sección I. Principios de Restauración</vt:lpstr>
      <vt:lpstr>Ley 47 de 2002</vt:lpstr>
      <vt:lpstr>C. II. Sección I. Principios de Restauración</vt:lpstr>
      <vt:lpstr>C. II. Sección I. Principios de Restauración</vt:lpstr>
      <vt:lpstr>C. II. Sección I. Principios de Restauración</vt:lpstr>
      <vt:lpstr>C. II. Sección I. Principios de Restauración</vt:lpstr>
      <vt:lpstr>C. II. Sección I. Principios de Restauración</vt:lpstr>
      <vt:lpstr>C. II. Sección I. Principios de Restauración</vt:lpstr>
      <vt:lpstr>C. II. Sección I. Principios de Restauración (Res. No.092-16/DNPH)</vt:lpstr>
      <vt:lpstr>C. II. Sección I. Principios de Restauración (Res. No.092-16/DNPH)</vt:lpstr>
      <vt:lpstr>C. II. Sección I. Principios de Restauración (Res. No.092-16/DNPH)</vt:lpstr>
      <vt:lpstr>C. II. Sección I. Principios de Restauración (Res. No.092-16/DNPH)</vt:lpstr>
      <vt:lpstr>C. II. Sección II. Categorías de Intervención</vt:lpstr>
      <vt:lpstr>C. II. Sección II. Categorías de Intervención (Res. No.092-16/DNPH)</vt:lpstr>
      <vt:lpstr>C. II. Sección II. Categorías de Intervención (Res. No.092-16/DNPH)</vt:lpstr>
      <vt:lpstr>C. II. Sección II. Categorías de Intervención (Res. No.092-16/DNPH)</vt:lpstr>
      <vt:lpstr>C. II. Sección III. Tipos de Intervención</vt:lpstr>
      <vt:lpstr>C. II. Sección III. Tipos de Intervención</vt:lpstr>
      <vt:lpstr>Estudio de Caso: Edificio Panamericano</vt:lpstr>
      <vt:lpstr>Estudio de Caso: Edificio Panamericano</vt:lpstr>
      <vt:lpstr>Estudio de Caso: Edificio Panamericano</vt:lpstr>
      <vt:lpstr>Estudio de Caso: Edificio Panamericano</vt:lpstr>
      <vt:lpstr>Estudio de Caso: Edificio Panamericano</vt:lpstr>
      <vt:lpstr>Estudio de Caso: Edificio Panamericano</vt:lpstr>
      <vt:lpstr>Estudio de Caso: Edificio Panamericano</vt:lpstr>
      <vt:lpstr>C. III. Sanciones Administrativas</vt:lpstr>
      <vt:lpstr>C. IV. Procedimiento Administrativo Sancionador</vt:lpstr>
      <vt:lpstr>C. IV. Procedimiento Administrativo Sancionador</vt:lpstr>
      <vt:lpstr>C. IV. Procedimiento Administrativo Sancionador</vt:lpstr>
      <vt:lpstr>Muchas gracias por su atención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El Casco Antiguo de la Ciudad de Colón</dc:title>
  <dc:creator>Katti Osorio</dc:creator>
  <cp:lastModifiedBy>Katti Osorio</cp:lastModifiedBy>
  <cp:revision>2</cp:revision>
  <dcterms:created xsi:type="dcterms:W3CDTF">2021-10-14T16:50:56Z</dcterms:created>
  <dcterms:modified xsi:type="dcterms:W3CDTF">2021-10-14T16:54:17Z</dcterms:modified>
</cp:coreProperties>
</file>